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Lst>
  <p:notesMasterIdLst>
    <p:notesMasterId r:id="rId121"/>
  </p:notesMasterIdLst>
  <p:handoutMasterIdLst>
    <p:handoutMasterId r:id="rId122"/>
  </p:handoutMasterIdLst>
  <p:sldIdLst>
    <p:sldId id="354" r:id="rId6"/>
    <p:sldId id="372" r:id="rId7"/>
    <p:sldId id="373" r:id="rId8"/>
    <p:sldId id="374" r:id="rId9"/>
    <p:sldId id="375" r:id="rId10"/>
    <p:sldId id="376" r:id="rId11"/>
    <p:sldId id="377" r:id="rId12"/>
    <p:sldId id="369" r:id="rId13"/>
    <p:sldId id="370" r:id="rId14"/>
    <p:sldId id="391" r:id="rId15"/>
    <p:sldId id="393" r:id="rId16"/>
    <p:sldId id="394" r:id="rId17"/>
    <p:sldId id="395" r:id="rId18"/>
    <p:sldId id="396" r:id="rId19"/>
    <p:sldId id="398" r:id="rId20"/>
    <p:sldId id="399" r:id="rId21"/>
    <p:sldId id="400" r:id="rId22"/>
    <p:sldId id="401" r:id="rId23"/>
    <p:sldId id="402" r:id="rId24"/>
    <p:sldId id="403" r:id="rId25"/>
    <p:sldId id="404" r:id="rId26"/>
    <p:sldId id="381" r:id="rId27"/>
    <p:sldId id="382" r:id="rId28"/>
    <p:sldId id="405" r:id="rId29"/>
    <p:sldId id="406" r:id="rId30"/>
    <p:sldId id="407" r:id="rId31"/>
    <p:sldId id="408" r:id="rId32"/>
    <p:sldId id="409" r:id="rId33"/>
    <p:sldId id="388" r:id="rId34"/>
    <p:sldId id="410" r:id="rId35"/>
    <p:sldId id="411" r:id="rId36"/>
    <p:sldId id="412" r:id="rId37"/>
    <p:sldId id="413" r:id="rId38"/>
    <p:sldId id="414" r:id="rId39"/>
    <p:sldId id="415" r:id="rId40"/>
    <p:sldId id="416" r:id="rId41"/>
    <p:sldId id="417" r:id="rId42"/>
    <p:sldId id="418" r:id="rId43"/>
    <p:sldId id="419" r:id="rId44"/>
    <p:sldId id="420" r:id="rId45"/>
    <p:sldId id="421" r:id="rId46"/>
    <p:sldId id="422" r:id="rId47"/>
    <p:sldId id="423" r:id="rId48"/>
    <p:sldId id="424" r:id="rId49"/>
    <p:sldId id="425" r:id="rId50"/>
    <p:sldId id="426" r:id="rId51"/>
    <p:sldId id="427" r:id="rId52"/>
    <p:sldId id="428" r:id="rId53"/>
    <p:sldId id="429" r:id="rId54"/>
    <p:sldId id="430" r:id="rId55"/>
    <p:sldId id="431" r:id="rId56"/>
    <p:sldId id="432" r:id="rId57"/>
    <p:sldId id="433" r:id="rId58"/>
    <p:sldId id="434" r:id="rId59"/>
    <p:sldId id="435" r:id="rId60"/>
    <p:sldId id="436" r:id="rId61"/>
    <p:sldId id="437" r:id="rId62"/>
    <p:sldId id="438" r:id="rId63"/>
    <p:sldId id="439" r:id="rId64"/>
    <p:sldId id="440" r:id="rId65"/>
    <p:sldId id="441" r:id="rId66"/>
    <p:sldId id="442" r:id="rId67"/>
    <p:sldId id="443" r:id="rId68"/>
    <p:sldId id="444" r:id="rId69"/>
    <p:sldId id="445" r:id="rId70"/>
    <p:sldId id="446" r:id="rId71"/>
    <p:sldId id="447" r:id="rId72"/>
    <p:sldId id="448" r:id="rId73"/>
    <p:sldId id="449" r:id="rId74"/>
    <p:sldId id="450" r:id="rId75"/>
    <p:sldId id="451" r:id="rId76"/>
    <p:sldId id="452" r:id="rId77"/>
    <p:sldId id="453" r:id="rId78"/>
    <p:sldId id="454" r:id="rId79"/>
    <p:sldId id="455" r:id="rId80"/>
    <p:sldId id="456" r:id="rId81"/>
    <p:sldId id="457" r:id="rId82"/>
    <p:sldId id="458" r:id="rId83"/>
    <p:sldId id="459" r:id="rId84"/>
    <p:sldId id="460" r:id="rId85"/>
    <p:sldId id="461" r:id="rId86"/>
    <p:sldId id="462" r:id="rId87"/>
    <p:sldId id="463" r:id="rId88"/>
    <p:sldId id="464" r:id="rId89"/>
    <p:sldId id="465" r:id="rId90"/>
    <p:sldId id="466" r:id="rId91"/>
    <p:sldId id="467" r:id="rId92"/>
    <p:sldId id="468" r:id="rId93"/>
    <p:sldId id="469" r:id="rId94"/>
    <p:sldId id="470" r:id="rId95"/>
    <p:sldId id="471" r:id="rId96"/>
    <p:sldId id="472" r:id="rId97"/>
    <p:sldId id="473" r:id="rId98"/>
    <p:sldId id="474" r:id="rId99"/>
    <p:sldId id="475" r:id="rId100"/>
    <p:sldId id="476" r:id="rId101"/>
    <p:sldId id="477" r:id="rId102"/>
    <p:sldId id="478" r:id="rId103"/>
    <p:sldId id="479" r:id="rId104"/>
    <p:sldId id="480" r:id="rId105"/>
    <p:sldId id="481" r:id="rId106"/>
    <p:sldId id="482" r:id="rId107"/>
    <p:sldId id="483" r:id="rId108"/>
    <p:sldId id="484" r:id="rId109"/>
    <p:sldId id="485" r:id="rId110"/>
    <p:sldId id="486" r:id="rId111"/>
    <p:sldId id="487" r:id="rId112"/>
    <p:sldId id="488" r:id="rId113"/>
    <p:sldId id="489" r:id="rId114"/>
    <p:sldId id="490" r:id="rId115"/>
    <p:sldId id="491" r:id="rId116"/>
    <p:sldId id="492" r:id="rId117"/>
    <p:sldId id="493" r:id="rId118"/>
    <p:sldId id="494" r:id="rId119"/>
    <p:sldId id="495" r:id="rId12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55" userDrawn="1">
          <p15:clr>
            <a:srgbClr val="A4A3A4"/>
          </p15:clr>
        </p15:guide>
        <p15:guide id="2" pos="567" userDrawn="1">
          <p15:clr>
            <a:srgbClr val="A4A3A4"/>
          </p15:clr>
        </p15:guide>
        <p15:guide id="3" orient="horz" pos="20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3" autoAdjust="0"/>
    <p:restoredTop sz="94360" autoAdjust="0"/>
  </p:normalViewPr>
  <p:slideViewPr>
    <p:cSldViewPr snapToGrid="0" snapToObjects="1">
      <p:cViewPr varScale="1">
        <p:scale>
          <a:sx n="63" d="100"/>
          <a:sy n="63" d="100"/>
        </p:scale>
        <p:origin x="1288" y="64"/>
      </p:cViewPr>
      <p:guideLst>
        <p:guide orient="horz" pos="2455"/>
        <p:guide pos="567"/>
        <p:guide orient="horz" pos="20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15.wmf"/><Relationship Id="rId1" Type="http://schemas.openxmlformats.org/officeDocument/2006/relationships/image" Target="../media/image24.wmf"/><Relationship Id="rId4"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3.wmf"/><Relationship Id="rId2" Type="http://schemas.openxmlformats.org/officeDocument/2006/relationships/image" Target="../media/image15.wmf"/><Relationship Id="rId1" Type="http://schemas.openxmlformats.org/officeDocument/2006/relationships/image" Target="../media/image24.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4/7/2025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reactants and products are as follows.</a:t>
            </a:r>
          </a:p>
          <a:p>
            <a:pPr marL="171450" indent="-171450">
              <a:buFont typeface="Arial" panose="020B0604020202020204" pitchFamily="34" charset="0"/>
              <a:buChar char="•"/>
            </a:pPr>
            <a:r>
              <a:rPr lang="en-IN" dirty="0"/>
              <a:t>Reactants. A vertical condensed glycerol molecule shows the 3 O atoms to the right of each C atom of the 3 carbon chain, followed by a single bond, followed by an H atom. The carboxyl end of a stearic acid molecule sits closely to the right of each of the 3 H atoms of the glycerol. Each molecule orients as follows. O H, single bond, carbonyl, single bond, left parenthesis, C H 2, right parenthesis, sub 16, single bond, C H 3. A rectangular box extends from top to bottom enclosing the H atoms of glycerol and each O H of the 3 stearic acid molecules.</a:t>
            </a:r>
          </a:p>
          <a:p>
            <a:pPr marL="171450" indent="-171450">
              <a:buFont typeface="Arial" panose="020B0604020202020204" pitchFamily="34" charset="0"/>
              <a:buChar char="•"/>
            </a:pPr>
            <a:r>
              <a:rPr lang="en-IN" dirty="0"/>
              <a:t>Products. A vertical condensed glycerol molecule shows the 3 O atoms to the right of each C atom of the chain, followed by a single bond, followed by a carbonyl group. The ester bond is formed between the oxygen atom and the carbonyl group. Each carbonyl is followed by a single bond and then attached to three molecules of stearic acid as follows. Left parenthesis, C H 2, right parenthesis, sub 16, single bond, C H 3. The 3 H 2 O in the products results from the H atoms and O H groups from glycerol and the 3 stearic acid molecules, respectively.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03250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The structure for a mixed triaglycerol shows a vertical three-carbon chain, C H sub 2, single bond, C H, single bond, C H sub 2. Three horizontal acids are bound to the carbons in the vertical chain as follows, from top to bottom. Stearic acid. C H sub 2, single bond, O, single bond, C double bonded to O above, single bond, left parenthesis C H sub 2 right parenthesis sub 16, single bond, C H sub 3. Oleic acid. C H, single bond, O, single bond, C double bonded to O above, single bond, left parenthesis C H sub 2 right parenthesis sub 7, single bond, C H, double bond, C H, single bond, left parenthesis C H sub 2 right parenthesis sub 7, single bond, C H sub 3. Palmitic acid. C H sub 2, single bond, O, single bond, C double bonded to O above, single bond, left parenthesis C H sub 2 right parenthesis sub 14, single bond, C H sub 3.</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37</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86246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Each chain is a row, and the first carbon of each row is bonded to the carbon below and/or above it. Row 1 is, C H2, single bond, O, single bond, C, single bond, left parenthesis, C H 2, right parenthesis, sub 16 C H 3. The second C is double bonded to O above. Row 2 is, C H, single bond, O, single bond, C, single bond, left parenthesis, C H 2, right parenthesis, sub 7, C H, double bond, C H, left parenthesis, C H 2, right parenthesis, sub 7, C H 3. The second C is double bonded to O above. Row 3. C H 2, single bond, O, single bond, C, single bond, left parenthesis, C H 2, right parenthesis, sub 12, C H 3. The second C is double bonded to O above.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40</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0577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carbonyl is followed by a single bond and then attached to three molecules of palmitoleic acid as follows. Single bond, left parenthesis, C H 2, right parenthesis, sub 7, single bond, C H, double bond, C H single bond, left parenthesis, C H 2, right parenthesis, sub 5, single bond, C H 3.</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58686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Rows 1 and 3 are as follows. C H 2, single bond, O, single bond, C, single bond, left parenthesis, C H 2, right parenthesis, sub 12, single bond, C H 3. The second C is double bonded to O above. Row 2 is the same as rows 1 and 3 except the first carbon is C H instead of C H 2.</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4969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line angle structure, all chains extend rightward then downward. In the space filling model, the upper chain extends upward and rightward.</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18175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data are as follows. All values estimated. Solid.</a:t>
            </a:r>
          </a:p>
          <a:p>
            <a:r>
              <a:rPr lang="en-IN" dirty="0"/>
              <a:t>Fat or Oil Polyunsaturated Monounsaturated Saturated</a:t>
            </a:r>
          </a:p>
          <a:p>
            <a:r>
              <a:rPr lang="en-IN" dirty="0"/>
              <a:t>Beef tallow 2 50 48</a:t>
            </a:r>
          </a:p>
          <a:p>
            <a:r>
              <a:rPr lang="en-IN" dirty="0"/>
              <a:t>Butter 4 32 64</a:t>
            </a:r>
          </a:p>
          <a:p>
            <a:r>
              <a:rPr lang="en-IN" dirty="0"/>
              <a:t>Coconut 0 8 92</a:t>
            </a:r>
          </a:p>
          <a:p>
            <a:r>
              <a:rPr lang="en-IN" dirty="0"/>
              <a:t>Olive 5 85 10</a:t>
            </a:r>
          </a:p>
          <a:p>
            <a:endParaRPr lang="en-IN" dirty="0"/>
          </a:p>
          <a:p>
            <a:r>
              <a:rPr lang="en-IN" dirty="0"/>
              <a:t>Liquid.</a:t>
            </a:r>
          </a:p>
          <a:p>
            <a:endParaRPr lang="en-IN" dirty="0"/>
          </a:p>
          <a:p>
            <a:r>
              <a:rPr lang="en-IN" dirty="0"/>
              <a:t>Fat or Oil Polyunsaturated Monounsaturated Saturated</a:t>
            </a:r>
          </a:p>
          <a:p>
            <a:r>
              <a:rPr lang="en-IN" dirty="0"/>
              <a:t>Canola 30 65 5</a:t>
            </a:r>
          </a:p>
          <a:p>
            <a:r>
              <a:rPr lang="en-IN" dirty="0"/>
              <a:t>Soybean 57 30 13</a:t>
            </a:r>
          </a:p>
          <a:p>
            <a:r>
              <a:rPr lang="en-IN" dirty="0"/>
              <a:t>Sunflower 68 23 9</a:t>
            </a:r>
          </a:p>
          <a:p>
            <a:r>
              <a:rPr lang="en-IN" dirty="0"/>
              <a:t>Safflower 73 19 8</a:t>
            </a:r>
          </a:p>
          <a:p>
            <a:r>
              <a:rPr lang="en-IN" dirty="0"/>
              <a:t>Corn 33 51 16</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34259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Each structure has 3 carbon rows bonded to each other. Each structure’s first row begins as follows. C H 2, single bond, O, single bond, C, single bond. The second C is double bonded to O. In </a:t>
            </a:r>
            <a:r>
              <a:rPr lang="en-IN" dirty="0" err="1"/>
              <a:t>triolein</a:t>
            </a:r>
            <a:r>
              <a:rPr lang="en-IN" dirty="0"/>
              <a:t>, the structure continues, left parenthesis, C H 2, right parenthesis, sub 7, single bond, C H, double bond, C H, single bond, left parenthesis, C H 2, right parenthesis, sub 7, single bond, C H 3. It has double bonds. Tristearin continues as follows. Left parenthesis, C H 2, right parenthesis, sub 16, single bond, C H 3. It only has single bonds.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77427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a zigzag formation except where there is a double bond. The chain rises to the double bond, then is horizontal through the bond, then falls and continues as a zigzag.</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17148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cis Fatty acid. A carboxyl group connects to a 17 carbon chain, which contains a cis double bond at carbon 9.</a:t>
            </a:r>
          </a:p>
          <a:p>
            <a:pPr marL="171450" indent="-171450">
              <a:buFont typeface="Arial" panose="020B0604020202020204" pitchFamily="34" charset="0"/>
              <a:buChar char="•"/>
            </a:pPr>
            <a:r>
              <a:rPr lang="en-IN" dirty="0"/>
              <a:t>The intermediate phase. With the addition of the nickel catalyst, the double bond in the chain is replaced with a single bond. Two H atoms above the bond each form a vertical single bond to each C atom. From this stage, isomerization results in an undesired side product, a trans fatty acid. H 2 is also formed. Or, from this stage, the addition of H 2 results in the desired saturated fatty acid product.</a:t>
            </a:r>
          </a:p>
          <a:p>
            <a:pPr marL="171450" indent="-171450">
              <a:buFont typeface="Arial" panose="020B0604020202020204" pitchFamily="34" charset="0"/>
              <a:buChar char="•"/>
            </a:pPr>
            <a:r>
              <a:rPr lang="en-IN" dirty="0"/>
              <a:t>trans Fatty acid. A carboxyl group connects to a 17 carbon chain, which contains a trans double bond at carbon 9.</a:t>
            </a:r>
          </a:p>
          <a:p>
            <a:pPr marL="171450" indent="-171450">
              <a:buFont typeface="Arial" panose="020B0604020202020204" pitchFamily="34" charset="0"/>
              <a:buChar char="•"/>
            </a:pPr>
            <a:r>
              <a:rPr lang="en-IN" dirty="0"/>
              <a:t>Saturated fatty acid. A carboxyl group connects to a 17 carbon chain.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68659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Fatty acid. An 11 carbon chain connects to a carboxyl group.</a:t>
            </a:r>
          </a:p>
          <a:p>
            <a:pPr marL="171450" indent="-171450">
              <a:buFont typeface="Arial" panose="020B0604020202020204" pitchFamily="34" charset="0"/>
              <a:buChar char="•"/>
            </a:pPr>
            <a:r>
              <a:rPr lang="en-IN" dirty="0"/>
              <a:t>Steroid. The fused 4 ring structure contains three 6 carbon rings and one 5 carbon ring.</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7209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triglyceride part of the glyceride is as follows. C, single bond, left parenthesis, C H 2, right parenthesis, sub 7, single bond, C H, double bond, C H, single bond, left parenthesis, C H 2, right parenthesis, sub 5, single bond, C H 3.</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8780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Glyceryl palmitate, tripalmitin. A vertical condensed glycerol molecule shows the 3 O atoms to the right of each C atom of the chain, followed by a single bond, followed by a carbonyl group. Each carbonyl is followed by a single bond, left parenthesis, C H 2, right parenthesis, sub 14, single bond, C H 3. Water adds to the ester bonds, between the oxygen atom and carbonyl group.</a:t>
            </a:r>
          </a:p>
          <a:p>
            <a:pPr marL="171450" indent="-171450">
              <a:buFont typeface="Arial" panose="020B0604020202020204" pitchFamily="34" charset="0"/>
              <a:buChar char="•"/>
            </a:pPr>
            <a:r>
              <a:rPr lang="en-IN" dirty="0"/>
              <a:t>Glycerol. A vertical condensed 3 carbon chain shows the 3 O atoms to the right of each C atom of the chain, followed by a single bonded O H group.</a:t>
            </a:r>
          </a:p>
          <a:p>
            <a:pPr marL="171450" indent="-171450">
              <a:buFont typeface="Arial" panose="020B0604020202020204" pitchFamily="34" charset="0"/>
              <a:buChar char="•"/>
            </a:pPr>
            <a:r>
              <a:rPr lang="en-IN" dirty="0"/>
              <a:t>Palmitic acid. The carboxyl end of a palmitic acid molecule sits closely to the right of each of the O H groups of the glycerol. Each molecule orients as follows. O H, single bond, carbonyl, single bond, left parenthesis, C H 2, right parenthesis, sub 14, single bond, C H 3. The H atom of the O H group of glycerol, and the O H groups of the 3 palmitic acids, come from the addition of 3 H 2 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84873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Glyceryl palmitate, tripalmitin. A vertical condensed glycerol molecule shows the 3 O atoms to the right of each C atom of the chain, each single bonded to a carbonyl group. Each carbonyl is followed by the chain, single bond, left parenthesis, C H 2, right parenthesis, sub 14, single bond, C H 3.</a:t>
            </a:r>
          </a:p>
          <a:p>
            <a:pPr marL="171450" indent="-171450">
              <a:buFont typeface="Arial" panose="020B0604020202020204" pitchFamily="34" charset="0"/>
              <a:buChar char="•"/>
            </a:pPr>
            <a:r>
              <a:rPr lang="en-IN" dirty="0"/>
              <a:t>Glycerol. Each C atom of the vertical condensed 3 carbon chain is single bonded to an O H group. The H atom of the O H group comes from the addition of 3 N a O H.</a:t>
            </a:r>
          </a:p>
          <a:p>
            <a:pPr marL="171450" indent="-171450">
              <a:buFont typeface="Arial" panose="020B0604020202020204" pitchFamily="34" charset="0"/>
              <a:buChar char="•"/>
            </a:pPr>
            <a:r>
              <a:rPr lang="en-IN" dirty="0"/>
              <a:t>Sodium palmitate, soap. The sodium ion, N a plus, of the molecule sits closely to the right of each of the 3 H atoms of the glycerol. Each molecule orients as follows. O minus, single bond, carbonyl, single bond, left parenthesis, C H 2, right parenthesis, sub 14, single bond, C H 3. The N a plus and O minus come from the addition of 3 N a O H.</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61098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columns have the following headings. Reaction, Organic reactants and products, and Lipid reactants and products. Row entries are as follows. Row 1. Reaction, esterification. Organic, carboxylic acid plus alcohol yield ester plus water in the presence of H plus and heat. Lipid, 3 fatty acids plus glycerol yield triacylglycerol (fat) plus 3 water in the presence of an enzyme. Row 2. Reaction, hydrogenation. Organic, alkene (double bond) plus hydrogen yield alkane (single bonds) in the presence of P </a:t>
            </a:r>
            <a:r>
              <a:rPr lang="en-IN" dirty="0" err="1"/>
              <a:t>i</a:t>
            </a:r>
            <a:r>
              <a:rPr lang="en-IN" dirty="0"/>
              <a:t>. Lipid, unsaturated fat (double bonds) plus hydrogen yield saturated fat (single bonds) in the presence of N </a:t>
            </a:r>
            <a:r>
              <a:rPr lang="en-IN" dirty="0" err="1"/>
              <a:t>i</a:t>
            </a:r>
            <a:r>
              <a:rPr lang="en-IN" dirty="0"/>
              <a:t>. Row 3. Reaction, hydrolysis. Organic, ester plus water yield carboxylic acid plus alcohol in the presence of H plus and heat. Lipid, triacylglycerol (fat) plus 3 water yield 3 fatty acids plus glycerol in the presence of an enzyme. Row 4. Reaction, saponification. Organic, ester plus sodium hydroxide yield sodium salt of carboxylic acid plus alcohol in the presence of heat.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98671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Trilaurin</a:t>
            </a:r>
            <a:r>
              <a:rPr lang="en-US" dirty="0"/>
              <a:t> has 3 rows that each begin with C H or C H 2, single bond, O, single bond, C, single bond, left parenthesis, C H 2, right parenthesis, sub 10, single bond, C H 3. The second C is double bonded to O above.</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59257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added to 3 of the following structures. O H, single bond, C, single bond, left parenthesis, C H 2, right parenthesis, sub 10, single bond, C H 3. The first C is double bonded to O above.</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89879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Choline. N plus is single bonded to 3 C H 3 groups and to a chain of C H 2, single bond, C H 2, single bond, O H.</a:t>
            </a:r>
          </a:p>
          <a:p>
            <a:pPr marL="171450" indent="-171450">
              <a:buFont typeface="Arial" panose="020B0604020202020204" pitchFamily="34" charset="0"/>
              <a:buChar char="•"/>
            </a:pPr>
            <a:r>
              <a:rPr lang="en-IN" dirty="0"/>
              <a:t>Serine. A chain is as follows. O H, single bond, C H 2, single bond, C H single bonded to N H 3 plus, single bond, carbonyl, single bond, O minus.</a:t>
            </a:r>
          </a:p>
          <a:p>
            <a:pPr marL="171450" indent="-171450">
              <a:buFont typeface="Arial" panose="020B0604020202020204" pitchFamily="34" charset="0"/>
              <a:buChar char="•"/>
            </a:pPr>
            <a:r>
              <a:rPr lang="en-IN" dirty="0"/>
              <a:t>Ethanolamine. A 2 carbon chain is single bonded to an O H group at the left and N H 3 plus at the right.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34062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A lecithin is a phosphatidylcholine with 2 palmitic fatty acids. The compound has a glycerol bonded to 2 nonpolar fatty acids, each with a chain of 15 single-bonded carbon atoms, and to a phosphate bonded a polar choline molecule. The phosphate consists of P double bonded to O and single bonded to O minus. The choline consists of a single bonded chain with O, C H 2, C H 2, and N plus single bonded to 3 C H 3 groups.</a:t>
            </a:r>
          </a:p>
          <a:p>
            <a:pPr marL="171450" indent="-171450">
              <a:buFont typeface="Arial" panose="020B0604020202020204" pitchFamily="34" charset="0"/>
              <a:buChar char="•"/>
            </a:pPr>
            <a:r>
              <a:rPr lang="en-IN" dirty="0"/>
              <a:t>A cephalin is a phosphatidylethanolamine with 2 palmitic fatty acids. The compound has a glycerol bonded to 2 fatty acids, each with a chain of 15 single-bonded carbons, and to a phosphate bonded to an ethanolamine molecule. The ethanolamine consists of a single bonded chain as follows. O, C H 2, C H 2, N H 3 plus.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83964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Part a. Components of a typical glycerophospholipid are shown left to right with the atoms which form water molecules enclosed in boxes.</a:t>
            </a:r>
          </a:p>
          <a:p>
            <a:pPr marL="171450" indent="-171450">
              <a:buFont typeface="Arial" panose="020B0604020202020204" pitchFamily="34" charset="0"/>
              <a:buChar char="•"/>
            </a:pPr>
            <a:r>
              <a:rPr lang="en-IN" dirty="0"/>
              <a:t>Choline. N plus bonds to three C H 3 groups and a 2 carbon chain connected to O H at the end carbon atom.</a:t>
            </a:r>
          </a:p>
          <a:p>
            <a:pPr marL="171450" indent="-171450">
              <a:buFont typeface="Arial" panose="020B0604020202020204" pitchFamily="34" charset="0"/>
              <a:buChar char="•"/>
            </a:pPr>
            <a:r>
              <a:rPr lang="en-IN" dirty="0"/>
              <a:t>Phosphoric acid. A phosphorus atom connects to a double bonded O atom, 2 single bonded O H groups, and 1 single bonded O minus. The O H on the left and the H atom of the choline later form a water molecule.</a:t>
            </a:r>
          </a:p>
          <a:p>
            <a:pPr marL="171450" indent="-171450">
              <a:buFont typeface="Arial" panose="020B0604020202020204" pitchFamily="34" charset="0"/>
              <a:buChar char="•"/>
            </a:pPr>
            <a:r>
              <a:rPr lang="en-IN" dirty="0"/>
              <a:t>Glycerol. A vertical 3 carbon chain, with each carbon atom connected to an O H group shows the two top 2 O H at the right and the bottom O H group at the left. The H atom of the bottom O H group and the O H group on the right side of the phosphoric acid later form a water molecule.</a:t>
            </a:r>
          </a:p>
          <a:p>
            <a:pPr marL="171450" indent="-171450">
              <a:buFont typeface="Arial" panose="020B0604020202020204" pitchFamily="34" charset="0"/>
              <a:buChar char="•"/>
            </a:pPr>
            <a:r>
              <a:rPr lang="en-IN" dirty="0"/>
              <a:t>Fatty acids. 2 fatty acids consists of carboxyl groups bonded to carbon chains. The first is bonded to a line angle 13 carbon chain. The is bonded to a line angle 17 carbon chain with a cis double bond at the ninth carbon from the carbonyl. The H atom of the upper 2 O H groups on glycerol and the O H groups of the fatty acids later form water molecules.</a:t>
            </a:r>
          </a:p>
          <a:p>
            <a:pPr marL="171450" indent="-171450">
              <a:buFont typeface="Arial" panose="020B0604020202020204" pitchFamily="34" charset="0"/>
              <a:buChar char="•"/>
            </a:pPr>
            <a:r>
              <a:rPr lang="en-IN" dirty="0"/>
              <a:t>Parts b and c continue as follows.</a:t>
            </a:r>
          </a:p>
          <a:p>
            <a:pPr marL="171450" indent="-171450">
              <a:buFont typeface="Arial" panose="020B0604020202020204" pitchFamily="34" charset="0"/>
              <a:buChar char="•"/>
            </a:pPr>
            <a:r>
              <a:rPr lang="en-IN" dirty="0"/>
              <a:t>Part b. Glycerophospholipid has a polar head composed of the choline bonded to the phosphoric acid, and nonpolar tails composed to the 2 fatty acids and the bonded 2 carbons of the glycerol. </a:t>
            </a:r>
          </a:p>
          <a:p>
            <a:pPr marL="171450" indent="-171450">
              <a:buFont typeface="Arial" panose="020B0604020202020204" pitchFamily="34" charset="0"/>
              <a:buChar char="•"/>
            </a:pPr>
            <a:r>
              <a:rPr lang="en-IN" dirty="0"/>
              <a:t>Part c. A simplified way to draw a glycerophospholipid is a rectangle representing the polar head connected to 2 waving tails representing the nonpolar tails.</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28160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top 2 oxygens are each bonded a stearic acid, with the following chain of single-bonded molecules: carbonyl group, left parenthesis, C H 2, right parenthesis, sub 16, C H 3. The bottom oxygen is bonded to a phosphate group bonded to a serine molecule, represented by the following chain of single-bonded molecules: P double bonded to O and single bonded to O minus, O, C H 2, C H single-bonded to N H 3 plus, carbonyl group, O minus.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4764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central structures of these two molecules are as follows.</a:t>
            </a:r>
          </a:p>
          <a:p>
            <a:pPr marL="171450" indent="-171450">
              <a:buFont typeface="Arial" panose="020B0604020202020204" pitchFamily="34" charset="0"/>
              <a:buChar char="•"/>
            </a:pPr>
            <a:r>
              <a:rPr lang="en-IN" dirty="0"/>
              <a:t>Fatty acid. An 11 carbon chain connects to a carboxyl group.</a:t>
            </a:r>
          </a:p>
          <a:p>
            <a:pPr marL="171450" indent="-171450">
              <a:buFont typeface="Arial" panose="020B0604020202020204" pitchFamily="34" charset="0"/>
              <a:buChar char="•"/>
            </a:pPr>
            <a:r>
              <a:rPr lang="en-IN" dirty="0"/>
              <a:t>Steroid. The fused 4 ring structure contains three 6 carbon rings and one 5 carbon ring.</a:t>
            </a:r>
          </a:p>
          <a:p>
            <a:pPr marL="0" indent="0">
              <a:buFont typeface="Arial" panose="020B0604020202020204" pitchFamily="34" charset="0"/>
              <a:buNone/>
            </a:pPr>
            <a:endParaRPr lang="en-IN" dirty="0"/>
          </a:p>
          <a:p>
            <a:r>
              <a:rPr lang="en-IN" dirty="0"/>
              <a:t>The four structures containing fatty acids are as follows. </a:t>
            </a:r>
          </a:p>
          <a:p>
            <a:r>
              <a:rPr lang="en-IN" dirty="0"/>
              <a:t>There are four types of compounds with fatty acids, as follows. </a:t>
            </a:r>
          </a:p>
          <a:p>
            <a:pPr marL="171450" indent="-171450">
              <a:buFont typeface="Arial" panose="020B0604020202020204" pitchFamily="34" charset="0"/>
              <a:buChar char="•"/>
            </a:pPr>
            <a:r>
              <a:rPr lang="en-IN" dirty="0"/>
              <a:t>Waxes have a long-chain alcohol bonded to a fatty acid. </a:t>
            </a:r>
          </a:p>
          <a:p>
            <a:pPr marL="171450" indent="-171450">
              <a:buFont typeface="Arial" panose="020B0604020202020204" pitchFamily="34" charset="0"/>
              <a:buChar char="•"/>
            </a:pPr>
            <a:r>
              <a:rPr lang="en-IN" dirty="0"/>
              <a:t>Triacylglycerols have a glycerol molecule bonded to 3 fatty acids. </a:t>
            </a:r>
          </a:p>
          <a:p>
            <a:pPr marL="171450" indent="-171450">
              <a:buFont typeface="Arial" panose="020B0604020202020204" pitchFamily="34" charset="0"/>
              <a:buChar char="•"/>
            </a:pPr>
            <a:r>
              <a:rPr lang="en-IN" dirty="0"/>
              <a:t>Glycerophospholipids have a glycerol molecule bonded to 2 fatty acids and to a P O 4 molecule bonded to an amino alcohol. </a:t>
            </a:r>
          </a:p>
          <a:p>
            <a:pPr marL="0" indent="0">
              <a:buFont typeface="Arial" panose="020B0604020202020204" pitchFamily="34" charset="0"/>
              <a:buNone/>
            </a:pPr>
            <a:r>
              <a:rPr lang="en-IN" dirty="0"/>
              <a:t>Sphingolipids have a sphingosine molecule bonded to a fatty acid and to a P O 4 molecule bonded to an amino alcohol.</a:t>
            </a:r>
          </a:p>
          <a:p>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2958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top carbon is bonded to O H on the left and to the following chain of molecules on the right: C H, double bond, C H, single bond, C H 2, sub 12, single bond, C H 3. The middle carbon is bonded to an N, bonded to a side H and to a palmitic acid. The acid has the following chain of single-bonded molecules: C double-bonded to a side O, C H 2, sub 14, C H 3. The bottom carbon is single bonded to an O, single bonded to a P. The P is double-bonded to O above and O minus below, and single-bonded to choline. Choline has the following chain of single-bonded molecules: O, C H 2, C H 2, N plus bonded to C H 3 above and below, C H 3.</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76927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he top carbon is bonded to O H on the left and to the following chain of molecules on the right: C H, double bond, C H, single bond, C H 2, sub 12, single bond, C H 3. The middle carbon is bonded to an N, bonded to a side H and to a palmitic acid. The acid has the following chain of single-bonded molecules: C double-bonded to a side O, C H 2, sub 14, C H 3. The bottom carbon is single bonded to an O, single bonded to a P. The P is double-bonded to O above and O minus below, and single-bonded to choline. Choline has the following chain of single-bonded molecules: O, C H 2, C H 2, N plus bonded to C H 3 above and below, C H 3.</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85781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steroid numbering system has 6-carbon ring A on the left, bonded to 6-carbon ring B to its right. 6-carbon ring C is bonded at the top right edge of ring B. 5-carbon ring D is bonded on the right edge of ring C. Carbons are numbered around the rings. Carbon 1 is at the top of ring A. Carbons are numbered </a:t>
            </a:r>
            <a:r>
              <a:rPr lang="en-IN" dirty="0" err="1"/>
              <a:t>counterclockwise</a:t>
            </a:r>
            <a:r>
              <a:rPr lang="en-IN" dirty="0"/>
              <a:t> to carbon 5, shared by rings A and B. The remaining carbons on ring B are numbered </a:t>
            </a:r>
            <a:r>
              <a:rPr lang="en-IN" dirty="0" err="1"/>
              <a:t>counterclockwise</a:t>
            </a:r>
            <a:r>
              <a:rPr lang="en-IN" dirty="0"/>
              <a:t>. Carbons 8 and 9 are shared between rings B and C, and carbon 10 is shared between rings B and A. The remaining carbons of ring C are numbered 11 through 14 from the top left carbon to the bottom right carbon. Carbons 13 and 14 are shared with ring D. The remaining carbons of ring D are numbered 15 through 17 from the bottom right to the top right. Carbon 18 is in the methyl group bonded to carbon 13, between rings C and D. Carbon 19 is in the methyl group bonded to carbon 10, between rings A and B.</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690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alkyl chain has 7 carbons, with the second carbon bonded to steroid and the sixth bonded to a methyl group</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75825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single bonded goes to 1 of 3 hexagonal rings. One hexagonal ring has a double bond, and another ring is bonded to a pentagonal ring. This is part C. Part B is a single bond to C H 3 from two of the hexagonal rings. Part D is a chain that extends from the pentagonal ring. The chain has 6 carbons and 2 single bonds to C H 3.</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21398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a:t>The single bonded goes to 1 of 3 hexagonal rings. One hexagonal ring has a double bond, and another ring is bonded to a pentagonal ring. This is part C. Part B is a single bond to C H 3 from two of the hexagonal rings. Part D is a chain that extends from the pentagonal ring. The chain has 6 carbons and 2 single bonds to C H 3.</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22256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component also includes a portion of a side chain bonded to carbon 17 of the steroid nucleus. This portion includes a chain of 4 carbons bonded to a carbonyl group, with the third carbon from the carbonyl group bonded to the steroid. The component of glycine is a nitrogen bonded to the carbonyl group, which is bonded to a side hydrogen and to a carbon bonded to a carbonyl group. The carbonyl group is bonded to a negative oxygen, which is bonded to a positive sodium 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01856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surface is composed of membrane proteins, phospholipids, with heads on the outside, and cholesterol molecules, with hydroxyl groups of carbon 3 on the outside.</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41949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Testosterone, or androgen, produced in testes, has an oxygen double-bonded to carbon 3, a double bond between carbons 4 and 5, and a hydroxyl group at carbon 17. </a:t>
            </a:r>
          </a:p>
          <a:p>
            <a:pPr marL="171450" indent="-171450">
              <a:buFont typeface="Arial" panose="020B0604020202020204" pitchFamily="34" charset="0"/>
              <a:buChar char="•"/>
            </a:pPr>
            <a:r>
              <a:rPr lang="en-IN" dirty="0" err="1"/>
              <a:t>Estradiol</a:t>
            </a:r>
            <a:r>
              <a:rPr lang="en-IN" dirty="0"/>
              <a:t>, or </a:t>
            </a:r>
            <a:r>
              <a:rPr lang="en-IN" dirty="0" err="1"/>
              <a:t>estrogen</a:t>
            </a:r>
            <a:r>
              <a:rPr lang="en-IN" dirty="0"/>
              <a:t>, produced in ovaries, has ring A as a benzene ring, with hydroxyl groups at carbons 3 and 17. </a:t>
            </a:r>
          </a:p>
          <a:p>
            <a:pPr marL="171450" indent="-171450">
              <a:buFont typeface="Arial" panose="020B0604020202020204" pitchFamily="34" charset="0"/>
              <a:buChar char="•"/>
            </a:pPr>
            <a:r>
              <a:rPr lang="en-IN" dirty="0"/>
              <a:t>Progesterone, produced in ovaries, has an oxygen double-bonded to carbon 3, a double bond between carbons 4 and 5, and a carbonyl group bonded to carbon 17 and to a methyl group. </a:t>
            </a:r>
          </a:p>
          <a:p>
            <a:pPr marL="171450" indent="-171450">
              <a:buFont typeface="Arial" panose="020B0604020202020204" pitchFamily="34" charset="0"/>
              <a:buChar char="•"/>
            </a:pPr>
            <a:r>
              <a:rPr lang="en-IN" dirty="0"/>
              <a:t>Norethindrone, a synthetic progestin, has an oxygen double-bonded to carbon 3, a double bond between carbons 4 and 5, and a hydroxyl group and 2 triple-bonded carbons at carbon 17</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49075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Methadone. The steroid nucleus, carbons 1 to 17 with methyl groups 18 and 19, contains a ketone group at carbon 3 and two double bonds between carbons 1 and 2, and carbons 4 and 5. A hydroxyl group and a methyl group bond to carbon 17.</a:t>
            </a:r>
          </a:p>
          <a:p>
            <a:pPr marL="171450" indent="-171450">
              <a:buFont typeface="Arial" panose="020B0604020202020204" pitchFamily="34" charset="0"/>
              <a:buChar char="•"/>
            </a:pPr>
            <a:r>
              <a:rPr lang="en-IN" dirty="0"/>
              <a:t>Oxandrolone. The steroid nucleus, carbons 1 to 17 with methyl groups 18 and 19, replaces carbon 2 with an O atom. A hydroxyl group and a methyl group bond to carbon 17.</a:t>
            </a:r>
          </a:p>
          <a:p>
            <a:pPr marL="171450" indent="-171450">
              <a:buFont typeface="Arial" panose="020B0604020202020204" pitchFamily="34" charset="0"/>
              <a:buChar char="•"/>
            </a:pPr>
            <a:r>
              <a:rPr lang="en-IN" dirty="0"/>
              <a:t>Nandrolone. The steroid nucleus, carbons 1 to 17 with methyl group 18, contains a ketone group at carbon 3 and a double bond between carbons 4 and 5. A hydroxyl group bonds to carbon 17.</a:t>
            </a:r>
          </a:p>
          <a:p>
            <a:pPr marL="171450" indent="-171450">
              <a:buFont typeface="Arial" panose="020B0604020202020204" pitchFamily="34" charset="0"/>
              <a:buChar char="•"/>
            </a:pPr>
            <a:r>
              <a:rPr lang="en-IN" dirty="0"/>
              <a:t>Stanozolol. The steroid nucleus, carbons 1 to 17 with methyl groups 18 and 19, contains a 5 membered ring fused to the carbons 2 and 3 bond. The ring shows a double bond at both carbons 2 and 3. The ring contains a nitrogen atom connected to the double bond of carbon 3, which further bonds to a second nitrogen atom. The second nitrogen atom, which is single bonded to a hydrogen atom, also bonds to a carbon atom which connects to the double bond at carbon 2 to complete the ring. A hydroxyl group and a methyl group bond to carbon 17.</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2520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compound has 3 condensed structural formulas. </a:t>
            </a:r>
          </a:p>
          <a:p>
            <a:r>
              <a:rPr lang="en-IN" dirty="0"/>
              <a:t>• A structure has a chain of the following single-bonded molecules: C H 3. Left parenthesis C H 2, right parenthesis, sub 10. C double bonded to O above. O H. </a:t>
            </a:r>
          </a:p>
          <a:p>
            <a:r>
              <a:rPr lang="en-IN" dirty="0"/>
              <a:t>• A structure has a chain of the following single-bonded molecules: C H 3. Left parenthesis C H 2, right parenthesis, sub 10. C O </a:t>
            </a:r>
            <a:r>
              <a:rPr lang="en-IN" dirty="0" err="1"/>
              <a:t>O</a:t>
            </a:r>
            <a:r>
              <a:rPr lang="en-IN" dirty="0"/>
              <a:t> H. </a:t>
            </a:r>
          </a:p>
          <a:p>
            <a:r>
              <a:rPr lang="en-IN" dirty="0"/>
              <a:t>• A structure has a C H 3 group at one end bonded to a chain of 10 C H 2 groups, bonded to C double-bonded to an O and single-bonded to an O H group. </a:t>
            </a:r>
          </a:p>
          <a:p>
            <a:r>
              <a:rPr lang="en-IN" dirty="0"/>
              <a:t>The line-angle structural formula appears like the ball-and-stick model, with 12 lines and 11 angles. The last line ends at O H and the adjacent angle has a double line leading to O above.</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84455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number of bonds in one of the hexagonal rings as well as the carbon chains exterior to the rings change slightly between rings. Cortisone is produced in the adrenal gland. Aldosterone (mineralocorticoid) is produced in the adrenal gland. Cortisol is produced in the adrenal complex. Prednisone is synthetic corticoid.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26594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heads are oriented toward the inside and the outside of the cell. Substances travel across the membrane via 3 modes of transport. </a:t>
            </a:r>
          </a:p>
          <a:p>
            <a:r>
              <a:rPr lang="en-IN" dirty="0"/>
              <a:t>• In diffusion, or passive transport, molecules pass into the cell through an opening in the membrane. </a:t>
            </a:r>
          </a:p>
          <a:p>
            <a:r>
              <a:rPr lang="en-IN" dirty="0"/>
              <a:t>• In facilitated transport, molecules pass into the cell through a channel formed by an integral membrane protein. </a:t>
            </a:r>
          </a:p>
          <a:p>
            <a:r>
              <a:rPr lang="en-IN" dirty="0"/>
              <a:t>• In active transport, energy is used to move substances out of the cell through a membrane protein.</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86573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cell membrane is composed of a phospholipid bilayer, with nonpolar tails forming the hydrophobic region on the inside and polar heads forming the hydrophilic region on the outsides. The membrane also includes proteins, cholesterol, and carbohydrate side chains.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68138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heads are oriented toward the inside and the outside of the cell. Substances travel across the membrane via 3 modes of transport. </a:t>
            </a:r>
          </a:p>
          <a:p>
            <a:r>
              <a:rPr lang="en-IN" dirty="0"/>
              <a:t>• In diffusion, or passive transport, molecules pass into the cell through an opening in the membrane. </a:t>
            </a:r>
          </a:p>
          <a:p>
            <a:r>
              <a:rPr lang="en-IN" dirty="0"/>
              <a:t>• In facilitated transport, molecules pass into the cell through a channel formed by an integral membrane protein. </a:t>
            </a:r>
          </a:p>
          <a:p>
            <a:r>
              <a:rPr lang="en-IN" dirty="0"/>
              <a:t>In active transport, energy is used to move substances out of the cell through a membrane protein.</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303265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Lipids contain fatty acids or a steroid nucleus. </a:t>
            </a:r>
          </a:p>
          <a:p>
            <a:r>
              <a:rPr lang="en-IN" dirty="0"/>
              <a:t>• Fatty acids with glycerol are triacylglycerols, found in fats and oils. Fats are saturated and undergo hydrolysis to get alcohols and fatty acids. Oils are unsaturated and undergo saponification to get alcohols and salts of fatty acids, or soaps. Unsaturated molecules can undergo hydrogenation to become saturated.  </a:t>
            </a:r>
          </a:p>
          <a:p>
            <a:r>
              <a:rPr lang="en-IN" dirty="0"/>
              <a:t>• Fatty acids with 20 carbon atoms are prostaglandins. </a:t>
            </a:r>
          </a:p>
          <a:p>
            <a:r>
              <a:rPr lang="en-IN" dirty="0"/>
              <a:t>• Fatty acids with a long-chain alcohol are waxes.</a:t>
            </a:r>
          </a:p>
          <a:p>
            <a:r>
              <a:rPr lang="en-IN" dirty="0"/>
              <a:t>• Fatty acids with glycerol or sphingosine, phosphate, and amino alcohol are phospholipids. Phospholipids have polar and nonpolar parts, found in the lipid bilayer of cell membranes. </a:t>
            </a:r>
          </a:p>
          <a:p>
            <a:r>
              <a:rPr lang="en-IN" dirty="0"/>
              <a:t>• A steroid nucleus is found in cholesterol, bile salts, and steroid hormones.</a:t>
            </a:r>
          </a:p>
          <a:p>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32571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Each C is single bonded above to an H atom. The chain then falls down and right from the second C. It ends with a double bonded to O and a single bonded to O H. The other version is trans-oleic acid. The chain moves in a horizontal zigzag pattern with 1 double bond. It ends with a double bond to O and a single bond to O H.</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63469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structures of stearic acid are as follows. </a:t>
            </a:r>
          </a:p>
          <a:p>
            <a:pPr marL="171450" indent="-171450">
              <a:buFont typeface="Arial" panose="020B0604020202020204" pitchFamily="34" charset="0"/>
              <a:buChar char="•"/>
            </a:pPr>
            <a:r>
              <a:rPr lang="en-IN" dirty="0"/>
              <a:t>Stearic acid has a melting point of 69 degrees Celsius. Five stearic acid line angle structures are shown in a stacked order. Each molecule fits together like a puzzle to the surrounding molecules. The potato chip illustration shows the chips stacked on top of one another, indicating the tight stacking of these trans double bond lipids.</a:t>
            </a:r>
          </a:p>
          <a:p>
            <a:pPr marL="171450" indent="-171450">
              <a:buFont typeface="Arial" panose="020B0604020202020204" pitchFamily="34" charset="0"/>
              <a:buChar char="•"/>
            </a:pPr>
            <a:r>
              <a:rPr lang="en-IN" dirty="0"/>
              <a:t>Oleic acid has a melting point of 14 degrees Celsius. Three oleic acid line angle structures are shown curled around one another and loosely touching. The potato chip illustration shows a group of chips laying in a pile in a loose, unorganized fashion.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6803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Aspirin. A benzene ring connects to a hydroxyl group and a carboxyl group on adjacent carbons. The H of the hydroxyl group is replaced with a carbonyl that is single bonded to a methyl group.</a:t>
            </a:r>
          </a:p>
          <a:p>
            <a:pPr marL="171450" indent="-171450">
              <a:buFont typeface="Arial" panose="020B0604020202020204" pitchFamily="34" charset="0"/>
              <a:buChar char="•"/>
            </a:pPr>
            <a:r>
              <a:rPr lang="en-IN" dirty="0"/>
              <a:t>Ibuprofen, Advil, Motrin. A benzene ring connects to a carbon chain at positions 1 and 4 of the ring. The carbon 1 group consists of a 2 carbon chain which bonds to a carboxyl group at the carbon closest to the ring. The carbon 4 group consists of a 3 carbon chain bonded to a methyl group at the second carbon from the ring.</a:t>
            </a:r>
          </a:p>
          <a:p>
            <a:pPr marL="171450" indent="-171450">
              <a:buFont typeface="Arial" panose="020B0604020202020204" pitchFamily="34" charset="0"/>
              <a:buChar char="•"/>
            </a:pPr>
            <a:r>
              <a:rPr lang="en-IN" dirty="0"/>
              <a:t>Naproxen, Aleve, Naprosyn. Two benzene rings are fused along a bond of each ring. The bond positions are carbons 1 and 2. The first ring connects to an O atom at carbon 4, which further bonds to a methyl group. The second ring connects to a 2 carbon chain at carbon 5. The carbon closest to the ring bonds to a carboxyl group.</a:t>
            </a:r>
          </a:p>
          <a:p>
            <a:pPr marL="0" indent="0">
              <a:buFont typeface="Arial" panose="020B0604020202020204" pitchFamily="34" charset="0"/>
              <a:buNone/>
            </a:pP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033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Omega 6 fatty acids.</a:t>
            </a:r>
          </a:p>
          <a:p>
            <a:pPr marL="171450" indent="-171450">
              <a:buFont typeface="Arial" panose="020B0604020202020204" pitchFamily="34" charset="0"/>
              <a:buChar char="•"/>
            </a:pPr>
            <a:r>
              <a:rPr lang="en-IN" dirty="0"/>
              <a:t>Linoleic acid, L A, contains a carboxyl group bonded to a 17 carbon chain. The carbon chain contains 2 cis double bonds between carbons 9 and 10, and 12 and 13. The chain is numbered beginning at the methyl end of the chain and ending at the double bond farthest from the carboxyl group. The first double bond is between carbons 6 and 7, indicating that the structure is an omega 6 fatty acid.</a:t>
            </a:r>
          </a:p>
          <a:p>
            <a:pPr marL="171450" indent="-171450">
              <a:buFont typeface="Arial" panose="020B0604020202020204" pitchFamily="34" charset="0"/>
              <a:buChar char="•"/>
            </a:pPr>
            <a:r>
              <a:rPr lang="en-IN" dirty="0"/>
              <a:t>Arachidonic acid, A </a:t>
            </a:r>
            <a:r>
              <a:rPr lang="en-IN" dirty="0" err="1"/>
              <a:t>A</a:t>
            </a:r>
            <a:r>
              <a:rPr lang="en-IN" dirty="0"/>
              <a:t>, contains a carboxyl group bonded to a 19 carbon chain. The carbon chain contains 4 cis double bonds between carbons 5 and 6, 8 and 9, 11 and 12, and 14 and 15.</a:t>
            </a:r>
          </a:p>
          <a:p>
            <a:pPr marL="171450" indent="-171450">
              <a:buFont typeface="Arial" panose="020B0604020202020204" pitchFamily="34" charset="0"/>
              <a:buChar char="•"/>
            </a:pP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2497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Linolenic acid. A L A, contains a carboxyl group bonded to a 17 carbon chain. The carbon chain contains 3 cis double bonds between carbons 9 and 10, 12 and 13 and 15 and 16. The carbon atoms of the chain are numbered beginning at the methyl end of the chain and ending at the double bond farthest from the carboxyl group. The first double bond is between carbons 3 and 4, indicating that the structure is an omega 3 fatty acid.</a:t>
            </a:r>
          </a:p>
          <a:p>
            <a:pPr marL="171450" indent="-171450">
              <a:buFont typeface="Arial" panose="020B0604020202020204" pitchFamily="34" charset="0"/>
              <a:buChar char="•"/>
            </a:pPr>
            <a:r>
              <a:rPr lang="en-IN" dirty="0"/>
              <a:t>Eicosapentaenoic acid, E P A. contains a carboxyl group bonded to a 19 carbon chain. The carbon chain contains 5 cis double bonds between carbons 5 and 6, 8 and 9, 11 and 12, 14 and 15, and 17 and 18.</a:t>
            </a:r>
          </a:p>
          <a:p>
            <a:pPr marL="171450" indent="-171450">
              <a:buFont typeface="Arial" panose="020B0604020202020204" pitchFamily="34" charset="0"/>
              <a:buChar char="•"/>
            </a:pPr>
            <a:r>
              <a:rPr lang="en-IN" dirty="0"/>
              <a:t>Docosahexaenoic acid, D H A. contains a carboxyl group bonded to a 21 carbon chain. The carbon chain contains 6 cis double bonds between carbons 4 and 5, 7 and 8, 10 and 11, 13 and 14, 16 and 17, and 19 and 20.</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63082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74826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8231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83489"/>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3" name="Content Placeholder 2"/>
          <p:cNvSpPr>
            <a:spLocks noGrp="1"/>
          </p:cNvSpPr>
          <p:nvPr>
            <p:ph sz="quarter" idx="14"/>
          </p:nvPr>
        </p:nvSpPr>
        <p:spPr>
          <a:xfrm>
            <a:off x="457200" y="2133600"/>
            <a:ext cx="8232775" cy="38735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649538"/>
            <a:ext cx="8229600" cy="37465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3106738"/>
            <a:ext cx="8229600" cy="3984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17"/>
          </p:nvPr>
        </p:nvSpPr>
        <p:spPr>
          <a:xfrm>
            <a:off x="457200" y="3587750"/>
            <a:ext cx="8229600" cy="398463"/>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18"/>
          </p:nvPr>
        </p:nvSpPr>
        <p:spPr>
          <a:xfrm>
            <a:off x="457200" y="3986213"/>
            <a:ext cx="8232775" cy="3635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19"/>
          </p:nvPr>
        </p:nvSpPr>
        <p:spPr>
          <a:xfrm>
            <a:off x="457200" y="4349750"/>
            <a:ext cx="8232775" cy="35083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0"/>
          </p:nvPr>
        </p:nvSpPr>
        <p:spPr>
          <a:xfrm>
            <a:off x="457200" y="4700588"/>
            <a:ext cx="8232775" cy="4333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Content Placeholder 17"/>
          <p:cNvSpPr>
            <a:spLocks noGrp="1"/>
          </p:cNvSpPr>
          <p:nvPr>
            <p:ph sz="quarter" idx="21"/>
          </p:nvPr>
        </p:nvSpPr>
        <p:spPr>
          <a:xfrm>
            <a:off x="457200" y="5133975"/>
            <a:ext cx="8232775" cy="37623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p:cNvSpPr>
            <a:spLocks noGrp="1"/>
          </p:cNvSpPr>
          <p:nvPr>
            <p:ph sz="quarter" idx="22"/>
          </p:nvPr>
        </p:nvSpPr>
        <p:spPr>
          <a:xfrm>
            <a:off x="457200" y="5510213"/>
            <a:ext cx="8232775" cy="37465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77642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4499926" cy="342812"/>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3" name="Content Placeholder 2"/>
          <p:cNvSpPr>
            <a:spLocks noGrp="1"/>
          </p:cNvSpPr>
          <p:nvPr>
            <p:ph sz="quarter" idx="14"/>
          </p:nvPr>
        </p:nvSpPr>
        <p:spPr>
          <a:xfrm>
            <a:off x="457201" y="2005013"/>
            <a:ext cx="4501662" cy="3508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1" y="2462213"/>
            <a:ext cx="4501662" cy="3984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1" y="2978150"/>
            <a:ext cx="4501662"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17"/>
          </p:nvPr>
        </p:nvSpPr>
        <p:spPr>
          <a:xfrm>
            <a:off x="457200" y="3540125"/>
            <a:ext cx="4499926" cy="46916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18"/>
          </p:nvPr>
        </p:nvSpPr>
        <p:spPr>
          <a:xfrm>
            <a:off x="457201" y="4010025"/>
            <a:ext cx="4501662" cy="538163"/>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19"/>
          </p:nvPr>
        </p:nvSpPr>
        <p:spPr>
          <a:xfrm>
            <a:off x="457200" y="4548188"/>
            <a:ext cx="4499926" cy="4222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0"/>
          </p:nvPr>
        </p:nvSpPr>
        <p:spPr>
          <a:xfrm>
            <a:off x="457201" y="4970463"/>
            <a:ext cx="4501662" cy="4333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Content Placeholder 17"/>
          <p:cNvSpPr>
            <a:spLocks noGrp="1"/>
          </p:cNvSpPr>
          <p:nvPr>
            <p:ph sz="quarter" idx="21"/>
          </p:nvPr>
        </p:nvSpPr>
        <p:spPr>
          <a:xfrm>
            <a:off x="457201" y="5403850"/>
            <a:ext cx="4501662"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p:cNvSpPr>
            <a:spLocks noGrp="1"/>
          </p:cNvSpPr>
          <p:nvPr>
            <p:ph sz="quarter" idx="22"/>
          </p:nvPr>
        </p:nvSpPr>
        <p:spPr>
          <a:xfrm>
            <a:off x="5357813" y="1555750"/>
            <a:ext cx="3328987" cy="3429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2" name="Content Placeholder 21"/>
          <p:cNvSpPr>
            <a:spLocks noGrp="1"/>
          </p:cNvSpPr>
          <p:nvPr>
            <p:ph sz="quarter" idx="23"/>
          </p:nvPr>
        </p:nvSpPr>
        <p:spPr>
          <a:xfrm>
            <a:off x="5357813" y="2005013"/>
            <a:ext cx="3328987" cy="3508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4" name="Content Placeholder 23"/>
          <p:cNvSpPr>
            <a:spLocks noGrp="1"/>
          </p:cNvSpPr>
          <p:nvPr>
            <p:ph sz="quarter" idx="24"/>
          </p:nvPr>
        </p:nvSpPr>
        <p:spPr>
          <a:xfrm>
            <a:off x="5357813" y="2462213"/>
            <a:ext cx="3328987" cy="3984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6" name="Content Placeholder 25"/>
          <p:cNvSpPr>
            <a:spLocks noGrp="1"/>
          </p:cNvSpPr>
          <p:nvPr>
            <p:ph sz="quarter" idx="25"/>
          </p:nvPr>
        </p:nvSpPr>
        <p:spPr>
          <a:xfrm>
            <a:off x="5357813" y="2978150"/>
            <a:ext cx="3328987"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8" name="Content Placeholder 27"/>
          <p:cNvSpPr>
            <a:spLocks noGrp="1"/>
          </p:cNvSpPr>
          <p:nvPr>
            <p:ph sz="quarter" idx="26"/>
          </p:nvPr>
        </p:nvSpPr>
        <p:spPr>
          <a:xfrm>
            <a:off x="5357813" y="3540125"/>
            <a:ext cx="3328987" cy="4699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0" name="Content Placeholder 29"/>
          <p:cNvSpPr>
            <a:spLocks noGrp="1"/>
          </p:cNvSpPr>
          <p:nvPr>
            <p:ph sz="quarter" idx="27"/>
          </p:nvPr>
        </p:nvSpPr>
        <p:spPr>
          <a:xfrm>
            <a:off x="5357813" y="4103688"/>
            <a:ext cx="3328987" cy="4445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3" name="Content Placeholder 32"/>
          <p:cNvSpPr>
            <a:spLocks noGrp="1"/>
          </p:cNvSpPr>
          <p:nvPr>
            <p:ph sz="quarter" idx="28"/>
          </p:nvPr>
        </p:nvSpPr>
        <p:spPr>
          <a:xfrm>
            <a:off x="5357813" y="4548188"/>
            <a:ext cx="3332162" cy="4222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8" name="Content Placeholder 37"/>
          <p:cNvSpPr>
            <a:spLocks noGrp="1"/>
          </p:cNvSpPr>
          <p:nvPr>
            <p:ph sz="quarter" idx="29"/>
          </p:nvPr>
        </p:nvSpPr>
        <p:spPr>
          <a:xfrm>
            <a:off x="5357813" y="5053013"/>
            <a:ext cx="3332162" cy="3508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0" name="Content Placeholder 39"/>
          <p:cNvSpPr>
            <a:spLocks noGrp="1"/>
          </p:cNvSpPr>
          <p:nvPr>
            <p:ph sz="quarter" idx="30"/>
          </p:nvPr>
        </p:nvSpPr>
        <p:spPr>
          <a:xfrm>
            <a:off x="5357813" y="5403850"/>
            <a:ext cx="3332162"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02684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553828"/>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3" name="Content Placeholder 2"/>
          <p:cNvSpPr>
            <a:spLocks noGrp="1"/>
          </p:cNvSpPr>
          <p:nvPr>
            <p:ph sz="quarter" idx="14"/>
          </p:nvPr>
        </p:nvSpPr>
        <p:spPr>
          <a:xfrm>
            <a:off x="457200" y="2216150"/>
            <a:ext cx="8232775" cy="4222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732088"/>
            <a:ext cx="8232775"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3235325"/>
            <a:ext cx="8229600" cy="411163"/>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17"/>
          </p:nvPr>
        </p:nvSpPr>
        <p:spPr>
          <a:xfrm>
            <a:off x="457200" y="3751263"/>
            <a:ext cx="8229600" cy="38735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18"/>
          </p:nvPr>
        </p:nvSpPr>
        <p:spPr>
          <a:xfrm>
            <a:off x="457200" y="4243388"/>
            <a:ext cx="8232775" cy="3984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19"/>
          </p:nvPr>
        </p:nvSpPr>
        <p:spPr>
          <a:xfrm>
            <a:off x="457200" y="4641850"/>
            <a:ext cx="8232775" cy="38735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0"/>
          </p:nvPr>
        </p:nvSpPr>
        <p:spPr>
          <a:xfrm>
            <a:off x="457200" y="5029200"/>
            <a:ext cx="8229600"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Content Placeholder 17"/>
          <p:cNvSpPr>
            <a:spLocks noGrp="1"/>
          </p:cNvSpPr>
          <p:nvPr>
            <p:ph sz="quarter" idx="21"/>
          </p:nvPr>
        </p:nvSpPr>
        <p:spPr>
          <a:xfrm>
            <a:off x="457200" y="5438775"/>
            <a:ext cx="8232775"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57623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463657D3-0029-4FB6-A24C-CAB832988B4E}"/>
              </a:ext>
            </a:extLst>
          </p:cNvPr>
          <p:cNvPicPr>
            <a:picLocks noChangeAspect="1"/>
          </p:cNvPicPr>
          <p:nvPr userDrawn="1"/>
        </p:nvPicPr>
        <p:blipFill>
          <a:blip r:embed="rId20"/>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90" r:id="rId3"/>
    <p:sldLayoutId id="2147483650" r:id="rId4"/>
    <p:sldLayoutId id="2147483679" r:id="rId5"/>
    <p:sldLayoutId id="2147483677" r:id="rId6"/>
    <p:sldLayoutId id="2147483678" r:id="rId7"/>
    <p:sldLayoutId id="2147483687" r:id="rId8"/>
    <p:sldLayoutId id="2147483686" r:id="rId9"/>
    <p:sldLayoutId id="2147483688" r:id="rId10"/>
    <p:sldLayoutId id="2147483689" r:id="rId11"/>
    <p:sldLayoutId id="2147483681" r:id="rId12"/>
    <p:sldLayoutId id="2147483671" r:id="rId13"/>
    <p:sldLayoutId id="2147483680" r:id="rId14"/>
    <p:sldLayoutId id="2147483656" r:id="rId15"/>
    <p:sldLayoutId id="2147483683" r:id="rId16"/>
    <p:sldLayoutId id="2147483691" r:id="rId17"/>
    <p:sldLayoutId id="214748369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w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oleObject" Target="../embeddings/oleObject7.bin"/><Relationship Id="rId18" Type="http://schemas.openxmlformats.org/officeDocument/2006/relationships/image" Target="../media/image23.png"/><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21.png"/><Relationship Id="rId17" Type="http://schemas.openxmlformats.org/officeDocument/2006/relationships/image" Target="../media/image19.wmf"/><Relationship Id="rId2" Type="http://schemas.openxmlformats.org/officeDocument/2006/relationships/slideLayout" Target="../slideLayouts/slideLayout10.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image" Target="../media/image15.wmf"/><Relationship Id="rId11" Type="http://schemas.openxmlformats.org/officeDocument/2006/relationships/image" Target="../media/image17.wmf"/><Relationship Id="rId5" Type="http://schemas.openxmlformats.org/officeDocument/2006/relationships/oleObject" Target="../embeddings/oleObject4.bin"/><Relationship Id="rId15" Type="http://schemas.openxmlformats.org/officeDocument/2006/relationships/image" Target="../media/image22.png"/><Relationship Id="rId10" Type="http://schemas.openxmlformats.org/officeDocument/2006/relationships/oleObject" Target="../embeddings/oleObject6.bin"/><Relationship Id="rId4" Type="http://schemas.openxmlformats.org/officeDocument/2006/relationships/image" Target="../media/image14.wmf"/><Relationship Id="rId9" Type="http://schemas.openxmlformats.org/officeDocument/2006/relationships/image" Target="../media/image20.png"/><Relationship Id="rId14" Type="http://schemas.openxmlformats.org/officeDocument/2006/relationships/image" Target="../media/image18.wmf"/></Relationships>
</file>

<file path=ppt/slides/_rels/slide14.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28.png"/><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15.wmf"/><Relationship Id="rId11" Type="http://schemas.openxmlformats.org/officeDocument/2006/relationships/image" Target="../media/image26.wmf"/><Relationship Id="rId5" Type="http://schemas.openxmlformats.org/officeDocument/2006/relationships/oleObject" Target="../embeddings/oleObject10.bin"/><Relationship Id="rId10" Type="http://schemas.openxmlformats.org/officeDocument/2006/relationships/oleObject" Target="../embeddings/oleObject12.bin"/><Relationship Id="rId4" Type="http://schemas.openxmlformats.org/officeDocument/2006/relationships/image" Target="../media/image24.wmf"/><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18.bin"/><Relationship Id="rId18" Type="http://schemas.openxmlformats.org/officeDocument/2006/relationships/oleObject" Target="../embeddings/oleObject20.bin"/><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oleObject" Target="../embeddings/oleObject17.bin"/><Relationship Id="rId17" Type="http://schemas.openxmlformats.org/officeDocument/2006/relationships/image" Target="../media/image32.wmf"/><Relationship Id="rId2" Type="http://schemas.openxmlformats.org/officeDocument/2006/relationships/slideLayout" Target="../slideLayouts/slideLayout10.xml"/><Relationship Id="rId16" Type="http://schemas.openxmlformats.org/officeDocument/2006/relationships/oleObject" Target="../embeddings/oleObject19.bin"/><Relationship Id="rId20" Type="http://schemas.openxmlformats.org/officeDocument/2006/relationships/image" Target="../media/image36.png"/><Relationship Id="rId1" Type="http://schemas.openxmlformats.org/officeDocument/2006/relationships/vmlDrawing" Target="../drawings/vmlDrawing4.vml"/><Relationship Id="rId6" Type="http://schemas.openxmlformats.org/officeDocument/2006/relationships/image" Target="../media/image15.wmf"/><Relationship Id="rId11" Type="http://schemas.openxmlformats.org/officeDocument/2006/relationships/image" Target="../media/image34.png"/><Relationship Id="rId5" Type="http://schemas.openxmlformats.org/officeDocument/2006/relationships/oleObject" Target="../embeddings/oleObject14.bin"/><Relationship Id="rId15" Type="http://schemas.openxmlformats.org/officeDocument/2006/relationships/image" Target="../media/image35.png"/><Relationship Id="rId10" Type="http://schemas.openxmlformats.org/officeDocument/2006/relationships/image" Target="../media/image30.wmf"/><Relationship Id="rId19" Type="http://schemas.openxmlformats.org/officeDocument/2006/relationships/image" Target="../media/image33.wmf"/><Relationship Id="rId4" Type="http://schemas.openxmlformats.org/officeDocument/2006/relationships/image" Target="../media/image24.wmf"/><Relationship Id="rId9" Type="http://schemas.openxmlformats.org/officeDocument/2006/relationships/oleObject" Target="../embeddings/oleObject16.bin"/><Relationship Id="rId14" Type="http://schemas.openxmlformats.org/officeDocument/2006/relationships/image" Target="../media/image31.wm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0.xml"/><Relationship Id="rId1" Type="http://schemas.openxmlformats.org/officeDocument/2006/relationships/vmlDrawing" Target="../drawings/vmlDrawing5.vml"/><Relationship Id="rId5" Type="http://schemas.openxmlformats.org/officeDocument/2006/relationships/image" Target="../media/image38.png"/><Relationship Id="rId4" Type="http://schemas.openxmlformats.org/officeDocument/2006/relationships/image" Target="../media/image14.wmf"/></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0.xml"/><Relationship Id="rId1" Type="http://schemas.openxmlformats.org/officeDocument/2006/relationships/vmlDrawing" Target="../drawings/vmlDrawing6.vml"/><Relationship Id="rId4" Type="http://schemas.openxmlformats.org/officeDocument/2006/relationships/image" Target="../media/image59.w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vmlDrawing" Target="../drawings/vmlDrawing7.vml"/><Relationship Id="rId6" Type="http://schemas.openxmlformats.org/officeDocument/2006/relationships/image" Target="../media/image60.png"/><Relationship Id="rId5" Type="http://schemas.openxmlformats.org/officeDocument/2006/relationships/image" Target="../media/image59.wmf"/><Relationship Id="rId4" Type="http://schemas.openxmlformats.org/officeDocument/2006/relationships/oleObject" Target="../embeddings/oleObject23.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notesSlide" Target="../notesSlides/notesSlide18.xml"/><Relationship Id="rId7" Type="http://schemas.openxmlformats.org/officeDocument/2006/relationships/oleObject" Target="../embeddings/oleObject25.bin"/><Relationship Id="rId2" Type="http://schemas.openxmlformats.org/officeDocument/2006/relationships/slideLayout" Target="../slideLayouts/slideLayout10.xml"/><Relationship Id="rId1" Type="http://schemas.openxmlformats.org/officeDocument/2006/relationships/vmlDrawing" Target="../drawings/vmlDrawing8.vml"/><Relationship Id="rId6" Type="http://schemas.openxmlformats.org/officeDocument/2006/relationships/image" Target="../media/image70.png"/><Relationship Id="rId5" Type="http://schemas.openxmlformats.org/officeDocument/2006/relationships/image" Target="../media/image68.wmf"/><Relationship Id="rId4" Type="http://schemas.openxmlformats.org/officeDocument/2006/relationships/oleObject" Target="../embeddings/oleObject24.bin"/><Relationship Id="rId9"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0.xml"/><Relationship Id="rId1" Type="http://schemas.openxmlformats.org/officeDocument/2006/relationships/vmlDrawing" Target="../drawings/vmlDrawing9.vml"/><Relationship Id="rId4" Type="http://schemas.openxmlformats.org/officeDocument/2006/relationships/image" Target="../media/image72.wmf"/></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vmlDrawing" Target="../drawings/vmlDrawing10.vml"/><Relationship Id="rId6" Type="http://schemas.openxmlformats.org/officeDocument/2006/relationships/image" Target="../media/image77.png"/><Relationship Id="rId5" Type="http://schemas.openxmlformats.org/officeDocument/2006/relationships/image" Target="../media/image76.wmf"/><Relationship Id="rId4" Type="http://schemas.openxmlformats.org/officeDocument/2006/relationships/oleObject" Target="../embeddings/oleObject27.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0.xml"/><Relationship Id="rId1" Type="http://schemas.openxmlformats.org/officeDocument/2006/relationships/vmlDrawing" Target="../drawings/vmlDrawing11.vml"/><Relationship Id="rId4" Type="http://schemas.openxmlformats.org/officeDocument/2006/relationships/image" Target="../media/image88.wmf"/></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vmlDrawing" Target="../drawings/vmlDrawing12.vml"/><Relationship Id="rId6" Type="http://schemas.openxmlformats.org/officeDocument/2006/relationships/image" Target="../media/image89.png"/><Relationship Id="rId5" Type="http://schemas.openxmlformats.org/officeDocument/2006/relationships/image" Target="../media/image88.wmf"/><Relationship Id="rId4" Type="http://schemas.openxmlformats.org/officeDocument/2006/relationships/oleObject" Target="../embeddings/oleObject29.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vmlDrawing" Target="../drawings/vmlDrawing13.vml"/><Relationship Id="rId6" Type="http://schemas.openxmlformats.org/officeDocument/2006/relationships/image" Target="../media/image96.png"/><Relationship Id="rId5" Type="http://schemas.openxmlformats.org/officeDocument/2006/relationships/image" Target="../media/image95.wmf"/><Relationship Id="rId4" Type="http://schemas.openxmlformats.org/officeDocument/2006/relationships/oleObject" Target="../embeddings/oleObject30.bin"/></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4.xml"/><Relationship Id="rId1" Type="http://schemas.openxmlformats.org/officeDocument/2006/relationships/vmlDrawing" Target="../drawings/vmlDrawing14.vml"/><Relationship Id="rId4" Type="http://schemas.openxmlformats.org/officeDocument/2006/relationships/image" Target="../media/image99.wmf"/></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15</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Lipids</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463657D3-0029-4FB6-A24C-CAB832988B4E}"/>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p:txBody>
          <a:bodyPr/>
          <a:lstStyle/>
          <a:p>
            <a:r>
              <a:rPr lang="en-IN" dirty="0"/>
              <a:t>15.2 Fatty Acids</a:t>
            </a:r>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200" y="1546406"/>
            <a:ext cx="5353665" cy="2479904"/>
          </a:xfrm>
        </p:spPr>
        <p:txBody>
          <a:bodyPr/>
          <a:lstStyle/>
          <a:p>
            <a:pPr marL="432" indent="0">
              <a:buNone/>
            </a:pPr>
            <a:r>
              <a:rPr lang="en-US" sz="2400" dirty="0"/>
              <a:t>We might think of saturated fatty acids as chips with regular shapes that stack closely together in a can.</a:t>
            </a:r>
          </a:p>
          <a:p>
            <a:pPr marL="432" indent="0">
              <a:buNone/>
            </a:pPr>
            <a:r>
              <a:rPr lang="en-US" sz="2400" dirty="0"/>
              <a:t>Similarly, irregularly shaped chips would be like unsaturated fatty acids that do not fit closely together.</a:t>
            </a:r>
          </a:p>
        </p:txBody>
      </p:sp>
      <p:pic>
        <p:nvPicPr>
          <p:cNvPr id="17" name="Content Placeholder 16" descr="Chips are stacked in a neat pile.">
            <a:extLst>
              <a:ext uri="{FF2B5EF4-FFF2-40B4-BE49-F238E27FC236}">
                <a16:creationId xmlns:a16="http://schemas.microsoft.com/office/drawing/2014/main" id="{1A7515F8-F9E9-46C2-B361-1DE69F5AB649}"/>
              </a:ext>
            </a:extLst>
          </p:cNvPr>
          <p:cNvPicPr>
            <a:picLocks noGrp="1" noChangeAspect="1"/>
          </p:cNvPicPr>
          <p:nvPr>
            <p:ph sz="quarter" idx="15"/>
          </p:nvPr>
        </p:nvPicPr>
        <p:blipFill>
          <a:blip r:embed="rId2"/>
          <a:stretch>
            <a:fillRect/>
          </a:stretch>
        </p:blipFill>
        <p:spPr>
          <a:xfrm>
            <a:off x="6432550" y="1466766"/>
            <a:ext cx="1876918" cy="1962234"/>
          </a:xfrm>
          <a:prstGeom prst="rect">
            <a:avLst/>
          </a:prstGeom>
        </p:spPr>
      </p:pic>
      <p:pic>
        <p:nvPicPr>
          <p:cNvPr id="18" name="Content Placeholder 17" descr="Chips are scattered in a disorganized pile.">
            <a:extLst>
              <a:ext uri="{FF2B5EF4-FFF2-40B4-BE49-F238E27FC236}">
                <a16:creationId xmlns:a16="http://schemas.microsoft.com/office/drawing/2014/main" id="{CB78B657-8116-4943-A36D-C4D47E383517}"/>
              </a:ext>
            </a:extLst>
          </p:cNvPr>
          <p:cNvPicPr>
            <a:picLocks noGrp="1" noChangeAspect="1"/>
          </p:cNvPicPr>
          <p:nvPr>
            <p:ph sz="quarter" idx="16"/>
          </p:nvPr>
        </p:nvPicPr>
        <p:blipFill>
          <a:blip r:embed="rId3"/>
          <a:stretch>
            <a:fillRect/>
          </a:stretch>
        </p:blipFill>
        <p:spPr>
          <a:xfrm>
            <a:off x="6432550" y="3767475"/>
            <a:ext cx="1780918" cy="1167891"/>
          </a:xfrm>
          <a:prstGeom prst="rect">
            <a:avLst/>
          </a:prstGeom>
        </p:spPr>
      </p:pic>
      <p:sp>
        <p:nvSpPr>
          <p:cNvPr id="6" name="Content Placeholder 5">
            <a:extLst>
              <a:ext uri="{FF2B5EF4-FFF2-40B4-BE49-F238E27FC236}">
                <a16:creationId xmlns:a16="http://schemas.microsoft.com/office/drawing/2014/main" id="{60468A9C-7A47-4BC8-B64A-D88964B384DE}"/>
              </a:ext>
            </a:extLst>
          </p:cNvPr>
          <p:cNvSpPr>
            <a:spLocks noGrp="1"/>
          </p:cNvSpPr>
          <p:nvPr>
            <p:ph sz="quarter" idx="17"/>
          </p:nvPr>
        </p:nvSpPr>
        <p:spPr>
          <a:xfrm>
            <a:off x="454672" y="5118895"/>
            <a:ext cx="7981405" cy="1178666"/>
          </a:xfrm>
        </p:spPr>
        <p:txBody>
          <a:bodyPr/>
          <a:lstStyle/>
          <a:p>
            <a:pPr marL="432" indent="0">
              <a:buNone/>
            </a:pPr>
            <a:r>
              <a:rPr lang="en-US" sz="2400" b="1" dirty="0"/>
              <a:t>Learning Goal</a:t>
            </a:r>
            <a:r>
              <a:rPr lang="en-US" sz="2400" dirty="0"/>
              <a:t> Draw the condensed structural or line-angle formula for a fatty acid and identify it as saturated or unsaturated.</a:t>
            </a:r>
          </a:p>
        </p:txBody>
      </p:sp>
    </p:spTree>
    <p:extLst>
      <p:ext uri="{BB962C8B-B14F-4D97-AF65-F5344CB8AC3E}">
        <p14:creationId xmlns:p14="http://schemas.microsoft.com/office/powerpoint/2010/main" val="237188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4F46-421E-422B-8400-983E4E23785E}"/>
              </a:ext>
            </a:extLst>
          </p:cNvPr>
          <p:cNvSpPr>
            <a:spLocks noGrp="1"/>
          </p:cNvSpPr>
          <p:nvPr>
            <p:ph type="title"/>
          </p:nvPr>
        </p:nvSpPr>
        <p:spPr/>
        <p:txBody>
          <a:bodyPr/>
          <a:lstStyle/>
          <a:p>
            <a:r>
              <a:rPr lang="en-IN" dirty="0"/>
              <a:t>Steroid Hormones</a:t>
            </a:r>
          </a:p>
        </p:txBody>
      </p:sp>
      <p:sp>
        <p:nvSpPr>
          <p:cNvPr id="3" name="Content Placeholder 2">
            <a:extLst>
              <a:ext uri="{FF2B5EF4-FFF2-40B4-BE49-F238E27FC236}">
                <a16:creationId xmlns:a16="http://schemas.microsoft.com/office/drawing/2014/main" id="{62B10129-AE7C-43BF-921A-6DE9105BAD00}"/>
              </a:ext>
            </a:extLst>
          </p:cNvPr>
          <p:cNvSpPr>
            <a:spLocks noGrp="1"/>
          </p:cNvSpPr>
          <p:nvPr>
            <p:ph sz="quarter" idx="13"/>
          </p:nvPr>
        </p:nvSpPr>
        <p:spPr>
          <a:xfrm>
            <a:off x="457200" y="1556327"/>
            <a:ext cx="8229600" cy="4590474"/>
          </a:xfrm>
        </p:spPr>
        <p:txBody>
          <a:bodyPr/>
          <a:lstStyle/>
          <a:p>
            <a:pPr marL="432" indent="0">
              <a:buNone/>
            </a:pPr>
            <a:r>
              <a:rPr lang="en-IN" b="1" dirty="0"/>
              <a:t>Steroid hormones</a:t>
            </a:r>
            <a:r>
              <a:rPr lang="en-IN" dirty="0"/>
              <a:t> are</a:t>
            </a:r>
          </a:p>
          <a:p>
            <a:r>
              <a:rPr lang="en-IN" dirty="0"/>
              <a:t>chemical messengers that serve as a communication system for the body</a:t>
            </a:r>
          </a:p>
          <a:p>
            <a:r>
              <a:rPr lang="en-IN" dirty="0"/>
              <a:t>produced from cholesterol</a:t>
            </a:r>
          </a:p>
          <a:p>
            <a:r>
              <a:rPr lang="en-IN" dirty="0"/>
              <a:t>male sex hormones, testosterone and androsterone</a:t>
            </a:r>
          </a:p>
          <a:p>
            <a:r>
              <a:rPr lang="en-IN" dirty="0"/>
              <a:t>female sex hormones, estrogens and progesterone</a:t>
            </a:r>
          </a:p>
          <a:p>
            <a:r>
              <a:rPr lang="en-IN" dirty="0"/>
              <a:t>adrenal corticosteroids from adrenal glands</a:t>
            </a:r>
          </a:p>
          <a:p>
            <a:pPr lvl="1"/>
            <a:r>
              <a:rPr lang="en-IN" dirty="0"/>
              <a:t>mineralocorticoids (electrolyte balance)</a:t>
            </a:r>
          </a:p>
          <a:p>
            <a:pPr lvl="1"/>
            <a:r>
              <a:rPr lang="en-IN" dirty="0"/>
              <a:t>glucocorticoids (regulate glucose level)</a:t>
            </a:r>
          </a:p>
        </p:txBody>
      </p:sp>
    </p:spTree>
    <p:extLst>
      <p:ext uri="{BB962C8B-B14F-4D97-AF65-F5344CB8AC3E}">
        <p14:creationId xmlns:p14="http://schemas.microsoft.com/office/powerpoint/2010/main" val="35944852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F62E-30B9-4796-AD13-3C7A67A747BE}"/>
              </a:ext>
            </a:extLst>
          </p:cNvPr>
          <p:cNvSpPr>
            <a:spLocks noGrp="1"/>
          </p:cNvSpPr>
          <p:nvPr>
            <p:ph type="title"/>
          </p:nvPr>
        </p:nvSpPr>
        <p:spPr/>
        <p:txBody>
          <a:bodyPr/>
          <a:lstStyle/>
          <a:p>
            <a:r>
              <a:rPr lang="en-IN" dirty="0"/>
              <a:t>Structures of Steroid Hormones</a:t>
            </a:r>
          </a:p>
        </p:txBody>
      </p:sp>
      <p:pic>
        <p:nvPicPr>
          <p:cNvPr id="4" name="Content Placeholder 3" descr="The structures are described as follows. For long description in Notes pane, press F6.  ">
            <a:extLst>
              <a:ext uri="{FF2B5EF4-FFF2-40B4-BE49-F238E27FC236}">
                <a16:creationId xmlns:a16="http://schemas.microsoft.com/office/drawing/2014/main" id="{34C3621F-0014-43DC-A298-CCD69CBD2538}"/>
              </a:ext>
            </a:extLst>
          </p:cNvPr>
          <p:cNvPicPr>
            <a:picLocks noGrp="1" noChangeAspect="1"/>
          </p:cNvPicPr>
          <p:nvPr>
            <p:ph sz="quarter" idx="13"/>
          </p:nvPr>
        </p:nvPicPr>
        <p:blipFill>
          <a:blip r:embed="rId3"/>
          <a:stretch>
            <a:fillRect/>
          </a:stretch>
        </p:blipFill>
        <p:spPr>
          <a:xfrm>
            <a:off x="493422" y="2985415"/>
            <a:ext cx="8157155" cy="1609483"/>
          </a:xfrm>
          <a:prstGeom prst="rect">
            <a:avLst/>
          </a:prstGeom>
        </p:spPr>
      </p:pic>
    </p:spTree>
    <p:extLst>
      <p:ext uri="{BB962C8B-B14F-4D97-AF65-F5344CB8AC3E}">
        <p14:creationId xmlns:p14="http://schemas.microsoft.com/office/powerpoint/2010/main" val="16285449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19EFD-FB9E-4EE8-8FC7-8283D0918B99}"/>
              </a:ext>
            </a:extLst>
          </p:cNvPr>
          <p:cNvSpPr>
            <a:spLocks noGrp="1"/>
          </p:cNvSpPr>
          <p:nvPr>
            <p:ph type="title"/>
          </p:nvPr>
        </p:nvSpPr>
        <p:spPr/>
        <p:txBody>
          <a:bodyPr/>
          <a:lstStyle/>
          <a:p>
            <a:r>
              <a:rPr lang="en-US" sz="3400" dirty="0"/>
              <a:t>Chemistry Link to Health: Anabolic Steroids</a:t>
            </a:r>
            <a:endParaRPr lang="en-IN" sz="3400" dirty="0"/>
          </a:p>
        </p:txBody>
      </p:sp>
      <p:sp>
        <p:nvSpPr>
          <p:cNvPr id="3" name="Content Placeholder 2">
            <a:extLst>
              <a:ext uri="{FF2B5EF4-FFF2-40B4-BE49-F238E27FC236}">
                <a16:creationId xmlns:a16="http://schemas.microsoft.com/office/drawing/2014/main" id="{CB832729-4820-4383-B9A6-26FAF8AB46C6}"/>
              </a:ext>
            </a:extLst>
          </p:cNvPr>
          <p:cNvSpPr>
            <a:spLocks noGrp="1"/>
          </p:cNvSpPr>
          <p:nvPr>
            <p:ph sz="quarter" idx="13"/>
          </p:nvPr>
        </p:nvSpPr>
        <p:spPr>
          <a:xfrm>
            <a:off x="457200" y="1556327"/>
            <a:ext cx="8229600" cy="2449616"/>
          </a:xfrm>
        </p:spPr>
        <p:txBody>
          <a:bodyPr/>
          <a:lstStyle/>
          <a:p>
            <a:pPr marL="432" indent="0">
              <a:buNone/>
            </a:pPr>
            <a:r>
              <a:rPr lang="en-US" sz="2400" b="1" dirty="0"/>
              <a:t>Anabolic steroids</a:t>
            </a:r>
          </a:p>
          <a:p>
            <a:r>
              <a:rPr lang="en-US" sz="2400" dirty="0"/>
              <a:t>are derivatives of testosterone</a:t>
            </a:r>
          </a:p>
          <a:p>
            <a:r>
              <a:rPr lang="en-US" sz="2400" dirty="0"/>
              <a:t>are used illegally to increase muscle mass</a:t>
            </a:r>
          </a:p>
          <a:p>
            <a:r>
              <a:rPr lang="en-US" sz="2400" dirty="0"/>
              <a:t>have side effects including fluid retention, hair growth, sleep disturbance, and liver damage</a:t>
            </a:r>
          </a:p>
        </p:txBody>
      </p:sp>
      <p:pic>
        <p:nvPicPr>
          <p:cNvPr id="5" name="Content Placeholder 4" descr="The anabolic steroids are described as follows. For long description in Notes pane, press F6.  ">
            <a:extLst>
              <a:ext uri="{FF2B5EF4-FFF2-40B4-BE49-F238E27FC236}">
                <a16:creationId xmlns:a16="http://schemas.microsoft.com/office/drawing/2014/main" id="{84D2A457-758E-4B48-A18D-2DDF655BD501}"/>
              </a:ext>
            </a:extLst>
          </p:cNvPr>
          <p:cNvPicPr>
            <a:picLocks noGrp="1" noChangeAspect="1"/>
          </p:cNvPicPr>
          <p:nvPr>
            <p:ph sz="quarter" idx="14"/>
          </p:nvPr>
        </p:nvPicPr>
        <p:blipFill>
          <a:blip r:embed="rId3"/>
          <a:stretch>
            <a:fillRect/>
          </a:stretch>
        </p:blipFill>
        <p:spPr>
          <a:xfrm>
            <a:off x="694608" y="4521317"/>
            <a:ext cx="7754784" cy="1560711"/>
          </a:xfrm>
          <a:prstGeom prst="rect">
            <a:avLst/>
          </a:prstGeom>
        </p:spPr>
      </p:pic>
    </p:spTree>
    <p:extLst>
      <p:ext uri="{BB962C8B-B14F-4D97-AF65-F5344CB8AC3E}">
        <p14:creationId xmlns:p14="http://schemas.microsoft.com/office/powerpoint/2010/main" val="16812947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5C063-6624-406E-BA7E-1FF382E7BDD8}"/>
              </a:ext>
            </a:extLst>
          </p:cNvPr>
          <p:cNvSpPr>
            <a:spLocks noGrp="1"/>
          </p:cNvSpPr>
          <p:nvPr>
            <p:ph type="title"/>
          </p:nvPr>
        </p:nvSpPr>
        <p:spPr/>
        <p:txBody>
          <a:bodyPr/>
          <a:lstStyle/>
          <a:p>
            <a:r>
              <a:rPr lang="en-IN" dirty="0"/>
              <a:t>Adrenal Corticosteroids </a:t>
            </a:r>
            <a:r>
              <a:rPr lang="en-IN" sz="2000" b="0" i="0" u="none" strike="noStrike" cap="none" baseline="0" dirty="0">
                <a:solidFill>
                  <a:srgbClr val="007FA3"/>
                </a:solidFill>
                <a:effectLst/>
                <a:latin typeface="+mj-lt"/>
                <a:ea typeface="Times New Roman"/>
                <a:cs typeface="Times New Roman"/>
                <a:sym typeface="Times New Roman"/>
              </a:rPr>
              <a:t>(1 of 2)</a:t>
            </a:r>
            <a:endParaRPr lang="en-IN" sz="2000" b="0" baseline="0" dirty="0"/>
          </a:p>
        </p:txBody>
      </p:sp>
      <p:sp>
        <p:nvSpPr>
          <p:cNvPr id="3" name="Content Placeholder 2">
            <a:extLst>
              <a:ext uri="{FF2B5EF4-FFF2-40B4-BE49-F238E27FC236}">
                <a16:creationId xmlns:a16="http://schemas.microsoft.com/office/drawing/2014/main" id="{63CAE4E6-846A-464C-9283-6D9FB98E60B2}"/>
              </a:ext>
            </a:extLst>
          </p:cNvPr>
          <p:cNvSpPr>
            <a:spLocks noGrp="1"/>
          </p:cNvSpPr>
          <p:nvPr>
            <p:ph sz="quarter" idx="13"/>
          </p:nvPr>
        </p:nvSpPr>
        <p:spPr>
          <a:xfrm>
            <a:off x="457200" y="1556327"/>
            <a:ext cx="8102600" cy="3866574"/>
          </a:xfrm>
        </p:spPr>
        <p:txBody>
          <a:bodyPr/>
          <a:lstStyle/>
          <a:p>
            <a:pPr marL="432" indent="0">
              <a:buNone/>
            </a:pPr>
            <a:r>
              <a:rPr lang="en-US" dirty="0"/>
              <a:t>Steroid hormones called </a:t>
            </a:r>
            <a:r>
              <a:rPr lang="en-US" b="1" dirty="0"/>
              <a:t>adrenal corticosteroids</a:t>
            </a:r>
          </a:p>
          <a:p>
            <a:r>
              <a:rPr lang="en-US" dirty="0"/>
              <a:t>are produced by the adrenal glands located on the top of each kidney</a:t>
            </a:r>
          </a:p>
          <a:p>
            <a:r>
              <a:rPr lang="en-US" dirty="0"/>
              <a:t>include </a:t>
            </a:r>
            <a:r>
              <a:rPr lang="en-US" b="1" dirty="0"/>
              <a:t>aldosterone</a:t>
            </a:r>
            <a:r>
              <a:rPr lang="en-US" dirty="0"/>
              <a:t>, which regulates electrolytes and water balance by the kidneys</a:t>
            </a:r>
          </a:p>
          <a:p>
            <a:r>
              <a:rPr lang="en-US" dirty="0"/>
              <a:t>include </a:t>
            </a:r>
            <a:r>
              <a:rPr lang="en-US" b="1" dirty="0"/>
              <a:t>cortisone</a:t>
            </a:r>
            <a:r>
              <a:rPr lang="en-US" dirty="0"/>
              <a:t>, a glucocorticoid, which increases blood glucose level and stimulates the synthesis of glycogen in the liver</a:t>
            </a:r>
          </a:p>
        </p:txBody>
      </p:sp>
    </p:spTree>
    <p:extLst>
      <p:ext uri="{BB962C8B-B14F-4D97-AF65-F5344CB8AC3E}">
        <p14:creationId xmlns:p14="http://schemas.microsoft.com/office/powerpoint/2010/main" val="11150415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3D2D-42AA-41E0-9B57-28F1B3761532}"/>
              </a:ext>
            </a:extLst>
          </p:cNvPr>
          <p:cNvSpPr>
            <a:spLocks noGrp="1"/>
          </p:cNvSpPr>
          <p:nvPr>
            <p:ph type="title"/>
          </p:nvPr>
        </p:nvSpPr>
        <p:spPr/>
        <p:txBody>
          <a:bodyPr/>
          <a:lstStyle/>
          <a:p>
            <a:r>
              <a:rPr lang="en-IN" dirty="0"/>
              <a:t>Adrenal Corticosteroids </a:t>
            </a:r>
            <a:r>
              <a:rPr lang="en-IN" sz="2000" b="0" dirty="0"/>
              <a:t>(2 of 2)</a:t>
            </a:r>
            <a:endParaRPr lang="en-IN" dirty="0"/>
          </a:p>
        </p:txBody>
      </p:sp>
      <p:pic>
        <p:nvPicPr>
          <p:cNvPr id="5" name="Content Placeholder 4" descr="Each structure consists of 3 hexagonal rings and 1 pentagonal ring. For long description in Notes pane, press F6.  ">
            <a:extLst>
              <a:ext uri="{FF2B5EF4-FFF2-40B4-BE49-F238E27FC236}">
                <a16:creationId xmlns:a16="http://schemas.microsoft.com/office/drawing/2014/main" id="{326BAA97-E222-4A2C-9538-5AED9D481A5E}"/>
              </a:ext>
            </a:extLst>
          </p:cNvPr>
          <p:cNvPicPr>
            <a:picLocks noGrp="1" noChangeAspect="1"/>
          </p:cNvPicPr>
          <p:nvPr>
            <p:ph sz="quarter" idx="13"/>
          </p:nvPr>
        </p:nvPicPr>
        <p:blipFill>
          <a:blip r:embed="rId3"/>
          <a:stretch>
            <a:fillRect/>
          </a:stretch>
        </p:blipFill>
        <p:spPr>
          <a:xfrm>
            <a:off x="577472" y="1960405"/>
            <a:ext cx="4766879" cy="3321366"/>
          </a:xfrm>
          <a:prstGeom prst="rect">
            <a:avLst/>
          </a:prstGeom>
        </p:spPr>
      </p:pic>
      <p:pic>
        <p:nvPicPr>
          <p:cNvPr id="6" name="Content Placeholder 5" descr="The adrenal gland covers the top of the kidney.">
            <a:extLst>
              <a:ext uri="{FF2B5EF4-FFF2-40B4-BE49-F238E27FC236}">
                <a16:creationId xmlns:a16="http://schemas.microsoft.com/office/drawing/2014/main" id="{5255C2EF-DF05-45C1-9DB1-E90484DF0A7E}"/>
              </a:ext>
            </a:extLst>
          </p:cNvPr>
          <p:cNvPicPr>
            <a:picLocks noGrp="1" noChangeAspect="1"/>
          </p:cNvPicPr>
          <p:nvPr>
            <p:ph sz="quarter" idx="14"/>
          </p:nvPr>
        </p:nvPicPr>
        <p:blipFill>
          <a:blip r:embed="rId4"/>
          <a:stretch>
            <a:fillRect/>
          </a:stretch>
        </p:blipFill>
        <p:spPr>
          <a:xfrm>
            <a:off x="5492592" y="2797482"/>
            <a:ext cx="3060457" cy="1694835"/>
          </a:xfrm>
          <a:prstGeom prst="rect">
            <a:avLst/>
          </a:prstGeom>
        </p:spPr>
      </p:pic>
    </p:spTree>
    <p:extLst>
      <p:ext uri="{BB962C8B-B14F-4D97-AF65-F5344CB8AC3E}">
        <p14:creationId xmlns:p14="http://schemas.microsoft.com/office/powerpoint/2010/main" val="29412374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2</a:t>
            </a:r>
          </a:p>
        </p:txBody>
      </p:sp>
      <p:sp>
        <p:nvSpPr>
          <p:cNvPr id="15" name="Content Placeholder 14"/>
          <p:cNvSpPr>
            <a:spLocks noGrp="1"/>
          </p:cNvSpPr>
          <p:nvPr>
            <p:ph sz="quarter" idx="13"/>
          </p:nvPr>
        </p:nvSpPr>
        <p:spPr>
          <a:xfrm>
            <a:off x="457199" y="1556327"/>
            <a:ext cx="8232775" cy="799523"/>
          </a:xfrm>
        </p:spPr>
        <p:txBody>
          <a:bodyPr/>
          <a:lstStyle/>
          <a:p>
            <a:pPr marL="432" indent="0">
              <a:buNone/>
            </a:pPr>
            <a:r>
              <a:rPr lang="en-US" dirty="0"/>
              <a:t>Identify each of the following as a fatty acid, steroid, or triacylglycerol.</a:t>
            </a:r>
            <a:endParaRPr lang="en-IN" dirty="0"/>
          </a:p>
        </p:txBody>
      </p:sp>
      <p:sp>
        <p:nvSpPr>
          <p:cNvPr id="16" name="Content Placeholder 15"/>
          <p:cNvSpPr>
            <a:spLocks noGrp="1"/>
          </p:cNvSpPr>
          <p:nvPr>
            <p:ph sz="quarter" idx="14"/>
          </p:nvPr>
        </p:nvSpPr>
        <p:spPr>
          <a:xfrm>
            <a:off x="457201" y="2599527"/>
            <a:ext cx="2133599" cy="423073"/>
          </a:xfrm>
        </p:spPr>
        <p:txBody>
          <a:bodyPr/>
          <a:lstStyle/>
          <a:p>
            <a:pPr marL="432" indent="0">
              <a:buNone/>
            </a:pPr>
            <a:r>
              <a:rPr lang="en-IN" b="1" dirty="0">
                <a:solidFill>
                  <a:schemeClr val="tx2"/>
                </a:solidFill>
              </a:rPr>
              <a:t>A.</a:t>
            </a:r>
            <a:r>
              <a:rPr lang="en-IN" dirty="0">
                <a:solidFill>
                  <a:schemeClr val="tx2"/>
                </a:solidFill>
              </a:rPr>
              <a:t> </a:t>
            </a:r>
            <a:r>
              <a:rPr lang="en-IN" dirty="0"/>
              <a:t>cholesterol</a:t>
            </a:r>
          </a:p>
        </p:txBody>
      </p:sp>
      <p:sp>
        <p:nvSpPr>
          <p:cNvPr id="18" name="Content Placeholder 17"/>
          <p:cNvSpPr>
            <a:spLocks noGrp="1"/>
          </p:cNvSpPr>
          <p:nvPr>
            <p:ph sz="quarter" idx="16"/>
          </p:nvPr>
        </p:nvSpPr>
        <p:spPr>
          <a:xfrm>
            <a:off x="457201" y="3266277"/>
            <a:ext cx="2133599" cy="429423"/>
          </a:xfrm>
        </p:spPr>
        <p:txBody>
          <a:bodyPr/>
          <a:lstStyle/>
          <a:p>
            <a:pPr marL="432" indent="0">
              <a:buNone/>
            </a:pPr>
            <a:r>
              <a:rPr lang="en-IN" b="1" dirty="0">
                <a:solidFill>
                  <a:schemeClr val="tx2"/>
                </a:solidFill>
              </a:rPr>
              <a:t>B.</a:t>
            </a:r>
            <a:r>
              <a:rPr lang="en-IN" dirty="0">
                <a:solidFill>
                  <a:schemeClr val="tx2"/>
                </a:solidFill>
              </a:rPr>
              <a:t> </a:t>
            </a:r>
            <a:r>
              <a:rPr lang="en-IN" dirty="0"/>
              <a:t>stearic acid</a:t>
            </a:r>
          </a:p>
        </p:txBody>
      </p:sp>
      <p:sp>
        <p:nvSpPr>
          <p:cNvPr id="20" name="Content Placeholder 19"/>
          <p:cNvSpPr>
            <a:spLocks noGrp="1"/>
          </p:cNvSpPr>
          <p:nvPr>
            <p:ph sz="quarter" idx="18"/>
          </p:nvPr>
        </p:nvSpPr>
        <p:spPr>
          <a:xfrm>
            <a:off x="457201" y="4010025"/>
            <a:ext cx="3086099" cy="422275"/>
          </a:xfrm>
        </p:spPr>
        <p:txBody>
          <a:bodyPr/>
          <a:lstStyle/>
          <a:p>
            <a:pPr marL="432" indent="0">
              <a:buNone/>
            </a:pPr>
            <a:r>
              <a:rPr lang="en-IN" b="1" dirty="0">
                <a:solidFill>
                  <a:schemeClr val="tx2"/>
                </a:solidFill>
              </a:rPr>
              <a:t>C.</a:t>
            </a:r>
            <a:r>
              <a:rPr lang="en-IN" dirty="0">
                <a:solidFill>
                  <a:schemeClr val="tx2"/>
                </a:solidFill>
              </a:rPr>
              <a:t> </a:t>
            </a:r>
            <a:r>
              <a:rPr lang="en-IN" dirty="0"/>
              <a:t>glyceryl </a:t>
            </a:r>
            <a:r>
              <a:rPr lang="en-IN" dirty="0" err="1"/>
              <a:t>tristearate</a:t>
            </a:r>
            <a:endParaRPr lang="en-IN" dirty="0"/>
          </a:p>
        </p:txBody>
      </p:sp>
      <p:sp>
        <p:nvSpPr>
          <p:cNvPr id="22" name="Content Placeholder 21"/>
          <p:cNvSpPr>
            <a:spLocks noGrp="1"/>
          </p:cNvSpPr>
          <p:nvPr>
            <p:ph sz="quarter" idx="20"/>
          </p:nvPr>
        </p:nvSpPr>
        <p:spPr>
          <a:xfrm>
            <a:off x="457201" y="4746625"/>
            <a:ext cx="1727199" cy="409575"/>
          </a:xfrm>
        </p:spPr>
        <p:txBody>
          <a:bodyPr/>
          <a:lstStyle/>
          <a:p>
            <a:pPr marL="432" indent="0">
              <a:buNone/>
            </a:pPr>
            <a:r>
              <a:rPr lang="en-IN" b="1" dirty="0">
                <a:solidFill>
                  <a:schemeClr val="tx2"/>
                </a:solidFill>
              </a:rPr>
              <a:t>D.</a:t>
            </a:r>
            <a:r>
              <a:rPr lang="en-IN" dirty="0">
                <a:solidFill>
                  <a:schemeClr val="tx2"/>
                </a:solidFill>
              </a:rPr>
              <a:t> </a:t>
            </a:r>
            <a:r>
              <a:rPr lang="en-IN" dirty="0" err="1"/>
              <a:t>estradiol</a:t>
            </a:r>
            <a:endParaRPr lang="en-IN" dirty="0"/>
          </a:p>
        </p:txBody>
      </p:sp>
      <p:sp>
        <p:nvSpPr>
          <p:cNvPr id="24" name="Content Placeholder 23"/>
          <p:cNvSpPr>
            <a:spLocks noGrp="1"/>
          </p:cNvSpPr>
          <p:nvPr>
            <p:ph sz="quarter" idx="22"/>
          </p:nvPr>
        </p:nvSpPr>
        <p:spPr>
          <a:xfrm>
            <a:off x="457201" y="5470524"/>
            <a:ext cx="3581399" cy="460375"/>
          </a:xfrm>
        </p:spPr>
        <p:txBody>
          <a:bodyPr/>
          <a:lstStyle/>
          <a:p>
            <a:pPr marL="0" indent="0">
              <a:buNone/>
            </a:pPr>
            <a:r>
              <a:rPr lang="en-IN" b="1" dirty="0">
                <a:solidFill>
                  <a:schemeClr val="tx2"/>
                </a:solidFill>
              </a:rPr>
              <a:t>E. </a:t>
            </a:r>
            <a:r>
              <a:rPr lang="en-IN" dirty="0"/>
              <a:t>contains no fatty acids</a:t>
            </a:r>
          </a:p>
        </p:txBody>
      </p:sp>
    </p:spTree>
    <p:extLst>
      <p:ext uri="{BB962C8B-B14F-4D97-AF65-F5344CB8AC3E}">
        <p14:creationId xmlns:p14="http://schemas.microsoft.com/office/powerpoint/2010/main" val="14100449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2</a:t>
            </a:r>
          </a:p>
        </p:txBody>
      </p:sp>
      <p:sp>
        <p:nvSpPr>
          <p:cNvPr id="15" name="Content Placeholder 14"/>
          <p:cNvSpPr>
            <a:spLocks noGrp="1"/>
          </p:cNvSpPr>
          <p:nvPr>
            <p:ph sz="quarter" idx="13"/>
          </p:nvPr>
        </p:nvSpPr>
        <p:spPr>
          <a:xfrm>
            <a:off x="457199" y="1556327"/>
            <a:ext cx="8232775" cy="799523"/>
          </a:xfrm>
        </p:spPr>
        <p:txBody>
          <a:bodyPr/>
          <a:lstStyle/>
          <a:p>
            <a:pPr marL="432" indent="0">
              <a:buNone/>
            </a:pPr>
            <a:r>
              <a:rPr lang="en-US" dirty="0"/>
              <a:t>Identify each of the following as a fatty acid, steroid, or triacylglycerol.</a:t>
            </a:r>
            <a:endParaRPr lang="en-IN" dirty="0"/>
          </a:p>
        </p:txBody>
      </p:sp>
      <p:sp>
        <p:nvSpPr>
          <p:cNvPr id="16" name="Content Placeholder 15"/>
          <p:cNvSpPr>
            <a:spLocks noGrp="1"/>
          </p:cNvSpPr>
          <p:nvPr>
            <p:ph sz="quarter" idx="14"/>
          </p:nvPr>
        </p:nvSpPr>
        <p:spPr>
          <a:xfrm>
            <a:off x="457201" y="2599527"/>
            <a:ext cx="2133599" cy="423073"/>
          </a:xfrm>
        </p:spPr>
        <p:txBody>
          <a:bodyPr/>
          <a:lstStyle/>
          <a:p>
            <a:pPr marL="432" indent="0">
              <a:buNone/>
            </a:pPr>
            <a:r>
              <a:rPr lang="en-IN" b="1" dirty="0">
                <a:solidFill>
                  <a:schemeClr val="tx2"/>
                </a:solidFill>
              </a:rPr>
              <a:t>A.</a:t>
            </a:r>
            <a:r>
              <a:rPr lang="en-IN" dirty="0">
                <a:solidFill>
                  <a:schemeClr val="tx2"/>
                </a:solidFill>
              </a:rPr>
              <a:t> </a:t>
            </a:r>
            <a:r>
              <a:rPr lang="en-IN" dirty="0"/>
              <a:t>cholesterol</a:t>
            </a:r>
          </a:p>
        </p:txBody>
      </p:sp>
      <p:sp>
        <p:nvSpPr>
          <p:cNvPr id="17" name="Content Placeholder 16"/>
          <p:cNvSpPr>
            <a:spLocks noGrp="1"/>
          </p:cNvSpPr>
          <p:nvPr>
            <p:ph sz="quarter" idx="15"/>
          </p:nvPr>
        </p:nvSpPr>
        <p:spPr>
          <a:xfrm>
            <a:off x="4318001" y="2599527"/>
            <a:ext cx="1270000" cy="423073"/>
          </a:xfrm>
        </p:spPr>
        <p:txBody>
          <a:bodyPr/>
          <a:lstStyle/>
          <a:p>
            <a:pPr marL="0" indent="0">
              <a:buNone/>
            </a:pPr>
            <a:r>
              <a:rPr lang="en-IN" b="1" dirty="0"/>
              <a:t>steroid</a:t>
            </a:r>
          </a:p>
        </p:txBody>
      </p:sp>
      <p:sp>
        <p:nvSpPr>
          <p:cNvPr id="18" name="Content Placeholder 17"/>
          <p:cNvSpPr>
            <a:spLocks noGrp="1"/>
          </p:cNvSpPr>
          <p:nvPr>
            <p:ph sz="quarter" idx="16"/>
          </p:nvPr>
        </p:nvSpPr>
        <p:spPr>
          <a:xfrm>
            <a:off x="457201" y="3266277"/>
            <a:ext cx="2133599" cy="429423"/>
          </a:xfrm>
        </p:spPr>
        <p:txBody>
          <a:bodyPr/>
          <a:lstStyle/>
          <a:p>
            <a:pPr marL="432" indent="0">
              <a:buNone/>
            </a:pPr>
            <a:r>
              <a:rPr lang="en-IN" b="1" dirty="0">
                <a:solidFill>
                  <a:schemeClr val="tx2"/>
                </a:solidFill>
              </a:rPr>
              <a:t>B.</a:t>
            </a:r>
            <a:r>
              <a:rPr lang="en-IN" dirty="0">
                <a:solidFill>
                  <a:schemeClr val="tx2"/>
                </a:solidFill>
              </a:rPr>
              <a:t> </a:t>
            </a:r>
            <a:r>
              <a:rPr lang="en-IN" dirty="0"/>
              <a:t>stearic acid</a:t>
            </a:r>
          </a:p>
        </p:txBody>
      </p:sp>
      <p:sp>
        <p:nvSpPr>
          <p:cNvPr id="19" name="Content Placeholder 18"/>
          <p:cNvSpPr>
            <a:spLocks noGrp="1"/>
          </p:cNvSpPr>
          <p:nvPr>
            <p:ph sz="quarter" idx="17"/>
          </p:nvPr>
        </p:nvSpPr>
        <p:spPr>
          <a:xfrm>
            <a:off x="4318000" y="3266277"/>
            <a:ext cx="1485899" cy="429423"/>
          </a:xfrm>
        </p:spPr>
        <p:txBody>
          <a:bodyPr/>
          <a:lstStyle/>
          <a:p>
            <a:pPr marL="432" indent="0">
              <a:buNone/>
            </a:pPr>
            <a:r>
              <a:rPr lang="en-IN" b="1" dirty="0"/>
              <a:t>fatty acid</a:t>
            </a:r>
          </a:p>
        </p:txBody>
      </p:sp>
      <p:sp>
        <p:nvSpPr>
          <p:cNvPr id="20" name="Content Placeholder 19"/>
          <p:cNvSpPr>
            <a:spLocks noGrp="1"/>
          </p:cNvSpPr>
          <p:nvPr>
            <p:ph sz="quarter" idx="18"/>
          </p:nvPr>
        </p:nvSpPr>
        <p:spPr>
          <a:xfrm>
            <a:off x="457201" y="4010025"/>
            <a:ext cx="3086099" cy="422275"/>
          </a:xfrm>
        </p:spPr>
        <p:txBody>
          <a:bodyPr/>
          <a:lstStyle/>
          <a:p>
            <a:pPr marL="432" indent="0">
              <a:buNone/>
            </a:pPr>
            <a:r>
              <a:rPr lang="en-IN" b="1" dirty="0">
                <a:solidFill>
                  <a:schemeClr val="tx2"/>
                </a:solidFill>
              </a:rPr>
              <a:t>C.</a:t>
            </a:r>
            <a:r>
              <a:rPr lang="en-IN" dirty="0">
                <a:solidFill>
                  <a:schemeClr val="tx2"/>
                </a:solidFill>
              </a:rPr>
              <a:t> </a:t>
            </a:r>
            <a:r>
              <a:rPr lang="en-IN" dirty="0"/>
              <a:t>glyceryl </a:t>
            </a:r>
            <a:r>
              <a:rPr lang="en-IN" dirty="0" err="1"/>
              <a:t>tristearate</a:t>
            </a:r>
            <a:endParaRPr lang="en-IN" dirty="0"/>
          </a:p>
        </p:txBody>
      </p:sp>
      <p:sp>
        <p:nvSpPr>
          <p:cNvPr id="21" name="Content Placeholder 20"/>
          <p:cNvSpPr>
            <a:spLocks noGrp="1"/>
          </p:cNvSpPr>
          <p:nvPr>
            <p:ph sz="quarter" idx="19"/>
          </p:nvPr>
        </p:nvSpPr>
        <p:spPr>
          <a:xfrm>
            <a:off x="4318001" y="4010025"/>
            <a:ext cx="2298700" cy="422275"/>
          </a:xfrm>
        </p:spPr>
        <p:txBody>
          <a:bodyPr/>
          <a:lstStyle/>
          <a:p>
            <a:pPr marL="432" indent="0">
              <a:buNone/>
            </a:pPr>
            <a:r>
              <a:rPr lang="en-IN" b="1" dirty="0"/>
              <a:t>triacylglycerol</a:t>
            </a:r>
          </a:p>
        </p:txBody>
      </p:sp>
      <p:sp>
        <p:nvSpPr>
          <p:cNvPr id="22" name="Content Placeholder 21"/>
          <p:cNvSpPr>
            <a:spLocks noGrp="1"/>
          </p:cNvSpPr>
          <p:nvPr>
            <p:ph sz="quarter" idx="20"/>
          </p:nvPr>
        </p:nvSpPr>
        <p:spPr>
          <a:xfrm>
            <a:off x="457201" y="4746625"/>
            <a:ext cx="1727199" cy="409575"/>
          </a:xfrm>
        </p:spPr>
        <p:txBody>
          <a:bodyPr/>
          <a:lstStyle/>
          <a:p>
            <a:pPr marL="432" indent="0">
              <a:buNone/>
            </a:pPr>
            <a:r>
              <a:rPr lang="en-IN" b="1" dirty="0">
                <a:solidFill>
                  <a:schemeClr val="tx2"/>
                </a:solidFill>
              </a:rPr>
              <a:t>D.</a:t>
            </a:r>
            <a:r>
              <a:rPr lang="en-IN" dirty="0">
                <a:solidFill>
                  <a:schemeClr val="tx2"/>
                </a:solidFill>
              </a:rPr>
              <a:t> </a:t>
            </a:r>
            <a:r>
              <a:rPr lang="en-IN" dirty="0" err="1"/>
              <a:t>estradiol</a:t>
            </a:r>
            <a:endParaRPr lang="en-IN" dirty="0"/>
          </a:p>
        </p:txBody>
      </p:sp>
      <p:sp>
        <p:nvSpPr>
          <p:cNvPr id="23" name="Content Placeholder 22"/>
          <p:cNvSpPr>
            <a:spLocks noGrp="1"/>
          </p:cNvSpPr>
          <p:nvPr>
            <p:ph sz="quarter" idx="21"/>
          </p:nvPr>
        </p:nvSpPr>
        <p:spPr>
          <a:xfrm>
            <a:off x="4318001" y="4746625"/>
            <a:ext cx="1168400" cy="409575"/>
          </a:xfrm>
        </p:spPr>
        <p:txBody>
          <a:bodyPr/>
          <a:lstStyle/>
          <a:p>
            <a:pPr marL="432" indent="0">
              <a:buNone/>
            </a:pPr>
            <a:r>
              <a:rPr lang="en-IN" b="1" dirty="0"/>
              <a:t>steroid</a:t>
            </a:r>
          </a:p>
        </p:txBody>
      </p:sp>
      <p:sp>
        <p:nvSpPr>
          <p:cNvPr id="24" name="Content Placeholder 23"/>
          <p:cNvSpPr>
            <a:spLocks noGrp="1"/>
          </p:cNvSpPr>
          <p:nvPr>
            <p:ph sz="quarter" idx="22"/>
          </p:nvPr>
        </p:nvSpPr>
        <p:spPr>
          <a:xfrm>
            <a:off x="457201" y="5470524"/>
            <a:ext cx="3581399" cy="460375"/>
          </a:xfrm>
        </p:spPr>
        <p:txBody>
          <a:bodyPr/>
          <a:lstStyle/>
          <a:p>
            <a:pPr marL="0" indent="0">
              <a:buNone/>
            </a:pPr>
            <a:r>
              <a:rPr lang="en-IN" b="1" dirty="0">
                <a:solidFill>
                  <a:schemeClr val="tx2"/>
                </a:solidFill>
              </a:rPr>
              <a:t>E. </a:t>
            </a:r>
            <a:r>
              <a:rPr lang="en-IN" dirty="0"/>
              <a:t>contains no fatty acids</a:t>
            </a:r>
          </a:p>
        </p:txBody>
      </p:sp>
      <p:sp>
        <p:nvSpPr>
          <p:cNvPr id="25" name="Content Placeholder 24"/>
          <p:cNvSpPr>
            <a:spLocks noGrp="1"/>
          </p:cNvSpPr>
          <p:nvPr>
            <p:ph sz="quarter" idx="23"/>
          </p:nvPr>
        </p:nvSpPr>
        <p:spPr>
          <a:xfrm>
            <a:off x="4318002" y="5470525"/>
            <a:ext cx="1168400" cy="409576"/>
          </a:xfrm>
        </p:spPr>
        <p:txBody>
          <a:bodyPr/>
          <a:lstStyle/>
          <a:p>
            <a:pPr marL="0" indent="0">
              <a:buNone/>
            </a:pPr>
            <a:r>
              <a:rPr lang="en-IN" b="1" dirty="0"/>
              <a:t>steroid</a:t>
            </a:r>
          </a:p>
        </p:txBody>
      </p:sp>
    </p:spTree>
    <p:extLst>
      <p:ext uri="{BB962C8B-B14F-4D97-AF65-F5344CB8AC3E}">
        <p14:creationId xmlns:p14="http://schemas.microsoft.com/office/powerpoint/2010/main" val="17352812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5BAA-59E4-430F-B609-58C5BA6E7EB7}"/>
              </a:ext>
            </a:extLst>
          </p:cNvPr>
          <p:cNvSpPr>
            <a:spLocks noGrp="1"/>
          </p:cNvSpPr>
          <p:nvPr>
            <p:ph type="title"/>
          </p:nvPr>
        </p:nvSpPr>
        <p:spPr/>
        <p:txBody>
          <a:bodyPr/>
          <a:lstStyle/>
          <a:p>
            <a:r>
              <a:rPr lang="en-US" dirty="0"/>
              <a:t>15.7 Cell Membranes</a:t>
            </a:r>
            <a:endParaRPr lang="en-IN" dirty="0"/>
          </a:p>
        </p:txBody>
      </p:sp>
      <p:sp>
        <p:nvSpPr>
          <p:cNvPr id="4" name="Content Placeholder 3">
            <a:extLst>
              <a:ext uri="{FF2B5EF4-FFF2-40B4-BE49-F238E27FC236}">
                <a16:creationId xmlns:a16="http://schemas.microsoft.com/office/drawing/2014/main" id="{5AA18EB6-6DD4-469B-BF96-4AE925AE4F92}"/>
              </a:ext>
            </a:extLst>
          </p:cNvPr>
          <p:cNvSpPr>
            <a:spLocks noGrp="1"/>
          </p:cNvSpPr>
          <p:nvPr>
            <p:ph sz="quarter" idx="14"/>
          </p:nvPr>
        </p:nvSpPr>
        <p:spPr>
          <a:xfrm>
            <a:off x="457200" y="1546410"/>
            <a:ext cx="8495071" cy="798584"/>
          </a:xfrm>
        </p:spPr>
        <p:txBody>
          <a:bodyPr/>
          <a:lstStyle/>
          <a:p>
            <a:pPr marL="432" indent="0">
              <a:buNone/>
            </a:pPr>
            <a:r>
              <a:rPr lang="en-US" sz="2400" dirty="0"/>
              <a:t>Substances are transported across a cell membrane by either diffusion, facilitated transport, or active transport.</a:t>
            </a:r>
          </a:p>
        </p:txBody>
      </p:sp>
      <p:pic>
        <p:nvPicPr>
          <p:cNvPr id="17" name="Content Placeholder 16" descr="A cell membrane is composed of 2 layers of lipids, with tails on the inside and heads on the outside. For long description in Notes pane, press F6.  ">
            <a:extLst>
              <a:ext uri="{FF2B5EF4-FFF2-40B4-BE49-F238E27FC236}">
                <a16:creationId xmlns:a16="http://schemas.microsoft.com/office/drawing/2014/main" id="{0558E11E-0894-4D3E-83D4-6E8F388011F8}"/>
              </a:ext>
            </a:extLst>
          </p:cNvPr>
          <p:cNvPicPr>
            <a:picLocks noGrp="1" noChangeAspect="1"/>
          </p:cNvPicPr>
          <p:nvPr>
            <p:ph sz="quarter" idx="15"/>
          </p:nvPr>
        </p:nvPicPr>
        <p:blipFill>
          <a:blip r:embed="rId3"/>
          <a:stretch>
            <a:fillRect/>
          </a:stretch>
        </p:blipFill>
        <p:spPr>
          <a:xfrm>
            <a:off x="2287667" y="2545278"/>
            <a:ext cx="4568665" cy="2872906"/>
          </a:xfrm>
          <a:prstGeom prst="rect">
            <a:avLst/>
          </a:prstGeom>
        </p:spPr>
      </p:pic>
      <p:sp>
        <p:nvSpPr>
          <p:cNvPr id="3" name="Content Placeholder 2">
            <a:extLst>
              <a:ext uri="{FF2B5EF4-FFF2-40B4-BE49-F238E27FC236}">
                <a16:creationId xmlns:a16="http://schemas.microsoft.com/office/drawing/2014/main" id="{EE29BBB7-3C23-4C37-9319-74E500DAE871}"/>
              </a:ext>
            </a:extLst>
          </p:cNvPr>
          <p:cNvSpPr>
            <a:spLocks noGrp="1"/>
          </p:cNvSpPr>
          <p:nvPr>
            <p:ph sz="quarter" idx="16"/>
          </p:nvPr>
        </p:nvSpPr>
        <p:spPr>
          <a:xfrm>
            <a:off x="457200" y="5528433"/>
            <a:ext cx="8259097" cy="798626"/>
          </a:xfrm>
        </p:spPr>
        <p:txBody>
          <a:bodyPr/>
          <a:lstStyle/>
          <a:p>
            <a:pPr marL="432" indent="0">
              <a:buNone/>
            </a:pPr>
            <a:r>
              <a:rPr lang="en-US" sz="2400" b="1" dirty="0"/>
              <a:t>Learning Goal</a:t>
            </a:r>
            <a:r>
              <a:rPr lang="en-US" sz="2400" dirty="0"/>
              <a:t> Describe the composition and function of the lipid bilayer in cell membranes.</a:t>
            </a:r>
          </a:p>
        </p:txBody>
      </p:sp>
    </p:spTree>
    <p:extLst>
      <p:ext uri="{BB962C8B-B14F-4D97-AF65-F5344CB8AC3E}">
        <p14:creationId xmlns:p14="http://schemas.microsoft.com/office/powerpoint/2010/main" val="19704639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CB0F-43F0-4EB8-9DE2-8D8AA18A2F65}"/>
              </a:ext>
            </a:extLst>
          </p:cNvPr>
          <p:cNvSpPr>
            <a:spLocks noGrp="1"/>
          </p:cNvSpPr>
          <p:nvPr>
            <p:ph type="title"/>
          </p:nvPr>
        </p:nvSpPr>
        <p:spPr/>
        <p:txBody>
          <a:bodyPr/>
          <a:lstStyle/>
          <a:p>
            <a:r>
              <a:rPr lang="en-IN" dirty="0"/>
              <a:t>Cell Membranes</a:t>
            </a:r>
          </a:p>
        </p:txBody>
      </p:sp>
      <p:sp>
        <p:nvSpPr>
          <p:cNvPr id="3" name="Content Placeholder 2">
            <a:extLst>
              <a:ext uri="{FF2B5EF4-FFF2-40B4-BE49-F238E27FC236}">
                <a16:creationId xmlns:a16="http://schemas.microsoft.com/office/drawing/2014/main" id="{5A0F6940-E1B5-4C8F-B4AF-685FCBBA0991}"/>
              </a:ext>
            </a:extLst>
          </p:cNvPr>
          <p:cNvSpPr>
            <a:spLocks noGrp="1"/>
          </p:cNvSpPr>
          <p:nvPr>
            <p:ph sz="quarter" idx="13"/>
          </p:nvPr>
        </p:nvSpPr>
        <p:spPr>
          <a:xfrm>
            <a:off x="457200" y="1556327"/>
            <a:ext cx="8229600" cy="3739574"/>
          </a:xfrm>
        </p:spPr>
        <p:txBody>
          <a:bodyPr/>
          <a:lstStyle/>
          <a:p>
            <a:pPr marL="432" indent="0">
              <a:buNone/>
            </a:pPr>
            <a:r>
              <a:rPr lang="en-US" b="1" dirty="0"/>
              <a:t>Cell membranes</a:t>
            </a:r>
          </a:p>
          <a:p>
            <a:r>
              <a:rPr lang="en-US" dirty="0"/>
              <a:t>separate cellular contents from the external environment</a:t>
            </a:r>
          </a:p>
          <a:p>
            <a:r>
              <a:rPr lang="en-US" dirty="0"/>
              <a:t>consist of a </a:t>
            </a:r>
            <a:r>
              <a:rPr lang="en-US" b="1" dirty="0"/>
              <a:t>lipid bilayer </a:t>
            </a:r>
            <a:r>
              <a:rPr lang="en-US" dirty="0"/>
              <a:t>made of two rows of phospholipids</a:t>
            </a:r>
          </a:p>
          <a:p>
            <a:r>
              <a:rPr lang="en-US" dirty="0"/>
              <a:t>have an inner portion made of the nonpolar tails of phospholipids with the polar heads at the outer and inner surfaces</a:t>
            </a:r>
            <a:endParaRPr lang="en-IN" dirty="0"/>
          </a:p>
        </p:txBody>
      </p:sp>
    </p:spTree>
    <p:extLst>
      <p:ext uri="{BB962C8B-B14F-4D97-AF65-F5344CB8AC3E}">
        <p14:creationId xmlns:p14="http://schemas.microsoft.com/office/powerpoint/2010/main" val="17828214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150B6-575B-4FE8-8C60-EC82A29F35E6}"/>
              </a:ext>
            </a:extLst>
          </p:cNvPr>
          <p:cNvSpPr>
            <a:spLocks noGrp="1"/>
          </p:cNvSpPr>
          <p:nvPr>
            <p:ph type="title"/>
          </p:nvPr>
        </p:nvSpPr>
        <p:spPr>
          <a:xfrm>
            <a:off x="457200" y="215371"/>
            <a:ext cx="8450826" cy="1097279"/>
          </a:xfrm>
        </p:spPr>
        <p:txBody>
          <a:bodyPr/>
          <a:lstStyle/>
          <a:p>
            <a:r>
              <a:rPr lang="it-IT" sz="3400" dirty="0"/>
              <a:t>Fluid Mosaic Model: Cell Membrane </a:t>
            </a:r>
            <a:r>
              <a:rPr lang="it-IT" sz="2000" b="0" dirty="0"/>
              <a:t>(1 of 2)</a:t>
            </a:r>
            <a:endParaRPr lang="en-IN" sz="3400" dirty="0"/>
          </a:p>
        </p:txBody>
      </p:sp>
      <p:sp>
        <p:nvSpPr>
          <p:cNvPr id="3" name="Content Placeholder 2">
            <a:extLst>
              <a:ext uri="{FF2B5EF4-FFF2-40B4-BE49-F238E27FC236}">
                <a16:creationId xmlns:a16="http://schemas.microsoft.com/office/drawing/2014/main" id="{E360C2FE-FBB0-414E-B015-3A9E94EF6318}"/>
              </a:ext>
            </a:extLst>
          </p:cNvPr>
          <p:cNvSpPr>
            <a:spLocks noGrp="1"/>
          </p:cNvSpPr>
          <p:nvPr>
            <p:ph sz="quarter" idx="13"/>
          </p:nvPr>
        </p:nvSpPr>
        <p:spPr>
          <a:xfrm>
            <a:off x="457201" y="1556326"/>
            <a:ext cx="4203290" cy="4534757"/>
          </a:xfrm>
        </p:spPr>
        <p:txBody>
          <a:bodyPr/>
          <a:lstStyle/>
          <a:p>
            <a:pPr marL="432" indent="0">
              <a:buNone/>
            </a:pPr>
            <a:r>
              <a:rPr lang="en-US" sz="2400" dirty="0"/>
              <a:t>In the fluid mosaic model of a cell membrane,</a:t>
            </a:r>
          </a:p>
          <a:p>
            <a:r>
              <a:rPr lang="en-US" sz="2400" dirty="0"/>
              <a:t>proteins and cholesterol are embedded in a lipid bilayer of phospholipids</a:t>
            </a:r>
          </a:p>
          <a:p>
            <a:r>
              <a:rPr lang="en-US" sz="2400" dirty="0"/>
              <a:t>the bilayer forms a membrane-type barrier with polar heads at the membrane surfaces and the nonpolar tails in the center away from the water</a:t>
            </a:r>
          </a:p>
        </p:txBody>
      </p:sp>
      <p:pic>
        <p:nvPicPr>
          <p:cNvPr id="5" name="Content Placeholder 4" descr="The cell consists of a central nucleus surrounded by cytosol and other components, with an outer cell membrane. For long description in Notes pane, press F6.  ">
            <a:extLst>
              <a:ext uri="{FF2B5EF4-FFF2-40B4-BE49-F238E27FC236}">
                <a16:creationId xmlns:a16="http://schemas.microsoft.com/office/drawing/2014/main" id="{A9EBBFE6-120A-4D36-A2DD-EC19643F5EFF}"/>
              </a:ext>
            </a:extLst>
          </p:cNvPr>
          <p:cNvPicPr>
            <a:picLocks noGrp="1" noChangeAspect="1"/>
          </p:cNvPicPr>
          <p:nvPr>
            <p:ph sz="quarter" idx="14"/>
          </p:nvPr>
        </p:nvPicPr>
        <p:blipFill>
          <a:blip r:embed="rId3"/>
          <a:stretch>
            <a:fillRect/>
          </a:stretch>
        </p:blipFill>
        <p:spPr>
          <a:xfrm>
            <a:off x="5095827" y="2012834"/>
            <a:ext cx="3715620" cy="3390165"/>
          </a:xfrm>
          <a:prstGeom prst="rect">
            <a:avLst/>
          </a:prstGeom>
        </p:spPr>
      </p:pic>
    </p:spTree>
    <p:extLst>
      <p:ext uri="{BB962C8B-B14F-4D97-AF65-F5344CB8AC3E}">
        <p14:creationId xmlns:p14="http://schemas.microsoft.com/office/powerpoint/2010/main" val="338448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p:txBody>
          <a:bodyPr/>
          <a:lstStyle/>
          <a:p>
            <a:r>
              <a:rPr lang="en-IN" dirty="0"/>
              <a:t>Fatty Acids</a:t>
            </a:r>
          </a:p>
        </p:txBody>
      </p:sp>
      <p:pic>
        <p:nvPicPr>
          <p:cNvPr id="17" name="Content Placeholder 16" descr="Core chemistry skill, identifying fatty acids.">
            <a:extLst>
              <a:ext uri="{FF2B5EF4-FFF2-40B4-BE49-F238E27FC236}">
                <a16:creationId xmlns:a16="http://schemas.microsoft.com/office/drawing/2014/main" id="{C7586FB2-0222-4D62-AA32-7B77002D724A}"/>
              </a:ext>
            </a:extLst>
          </p:cNvPr>
          <p:cNvPicPr>
            <a:picLocks noGrp="1" noChangeAspect="1"/>
          </p:cNvPicPr>
          <p:nvPr>
            <p:ph sz="quarter" idx="14"/>
          </p:nvPr>
        </p:nvPicPr>
        <p:blipFill>
          <a:blip r:embed="rId3"/>
          <a:stretch>
            <a:fillRect/>
          </a:stretch>
        </p:blipFill>
        <p:spPr>
          <a:xfrm>
            <a:off x="473289" y="1414983"/>
            <a:ext cx="2666063" cy="581065"/>
          </a:xfrm>
          <a:prstGeom prst="rect">
            <a:avLst/>
          </a:prstGeom>
        </p:spPr>
      </p:pic>
      <p:sp>
        <p:nvSpPr>
          <p:cNvPr id="5" name="Content Placeholder 4">
            <a:extLst>
              <a:ext uri="{FF2B5EF4-FFF2-40B4-BE49-F238E27FC236}">
                <a16:creationId xmlns:a16="http://schemas.microsoft.com/office/drawing/2014/main" id="{0AB5F522-E372-48F8-A1ED-9CB5D965E300}"/>
              </a:ext>
            </a:extLst>
          </p:cNvPr>
          <p:cNvSpPr>
            <a:spLocks noGrp="1"/>
          </p:cNvSpPr>
          <p:nvPr>
            <p:ph sz="quarter" idx="15"/>
          </p:nvPr>
        </p:nvSpPr>
        <p:spPr>
          <a:xfrm>
            <a:off x="457200" y="2114549"/>
            <a:ext cx="8170606" cy="2457454"/>
          </a:xfrm>
        </p:spPr>
        <p:txBody>
          <a:bodyPr/>
          <a:lstStyle/>
          <a:p>
            <a:pPr marL="432" indent="0">
              <a:buNone/>
            </a:pPr>
            <a:r>
              <a:rPr lang="en-US" sz="2400" b="1" dirty="0"/>
              <a:t>Fatty acids</a:t>
            </a:r>
            <a:r>
              <a:rPr lang="en-US" sz="2400" dirty="0"/>
              <a:t> are</a:t>
            </a:r>
          </a:p>
          <a:p>
            <a:r>
              <a:rPr lang="en-US" sz="2400" dirty="0"/>
              <a:t>long, unbranched carbon chains with a carboxylic acid group at the end</a:t>
            </a:r>
          </a:p>
          <a:p>
            <a:r>
              <a:rPr lang="en-US" sz="2400" dirty="0"/>
              <a:t>typically 12– to 18–carbon atoms long</a:t>
            </a:r>
          </a:p>
          <a:p>
            <a:r>
              <a:rPr lang="en-US" sz="2400" dirty="0"/>
              <a:t>insoluble in water because of the long carbon chain</a:t>
            </a:r>
            <a:endParaRPr lang="en-IN" sz="2400" dirty="0"/>
          </a:p>
        </p:txBody>
      </p:sp>
      <p:sp>
        <p:nvSpPr>
          <p:cNvPr id="3" name="Content Placeholder 2">
            <a:extLst>
              <a:ext uri="{FF2B5EF4-FFF2-40B4-BE49-F238E27FC236}">
                <a16:creationId xmlns:a16="http://schemas.microsoft.com/office/drawing/2014/main" id="{557ED011-0E95-41E8-85AC-C1F8582BDB45}"/>
              </a:ext>
            </a:extLst>
          </p:cNvPr>
          <p:cNvSpPr>
            <a:spLocks noGrp="1"/>
          </p:cNvSpPr>
          <p:nvPr>
            <p:ph sz="quarter" idx="16"/>
          </p:nvPr>
        </p:nvSpPr>
        <p:spPr>
          <a:xfrm>
            <a:off x="457200" y="4630565"/>
            <a:ext cx="5279923" cy="428128"/>
          </a:xfrm>
        </p:spPr>
        <p:txBody>
          <a:bodyPr/>
          <a:lstStyle/>
          <a:p>
            <a:r>
              <a:rPr lang="en-US" sz="2400" b="1" dirty="0"/>
              <a:t>saturated</a:t>
            </a:r>
            <a:r>
              <a:rPr lang="en-US" sz="2400" dirty="0"/>
              <a:t> when they do not contain</a:t>
            </a:r>
            <a:endParaRPr lang="en-IN" sz="2400" dirty="0"/>
          </a:p>
        </p:txBody>
      </p:sp>
      <p:graphicFrame>
        <p:nvGraphicFramePr>
          <p:cNvPr id="18" name="Object 17" descr="C double bonded to c.">
            <a:extLst>
              <a:ext uri="{FF2B5EF4-FFF2-40B4-BE49-F238E27FC236}">
                <a16:creationId xmlns:a16="http://schemas.microsoft.com/office/drawing/2014/main" id="{82A7889A-9850-4453-BA33-727B5741CD39}"/>
              </a:ext>
            </a:extLst>
          </p:cNvPr>
          <p:cNvGraphicFramePr>
            <a:graphicFrameLocks noChangeAspect="1"/>
          </p:cNvGraphicFramePr>
          <p:nvPr>
            <p:extLst/>
          </p:nvPr>
        </p:nvGraphicFramePr>
        <p:xfrm>
          <a:off x="5815181" y="4690460"/>
          <a:ext cx="952500" cy="292100"/>
        </p:xfrm>
        <a:graphic>
          <a:graphicData uri="http://schemas.openxmlformats.org/presentationml/2006/ole">
            <mc:AlternateContent xmlns:mc="http://schemas.openxmlformats.org/markup-compatibility/2006">
              <mc:Choice xmlns:v="urn:schemas-microsoft-com:vml" Requires="v">
                <p:oleObj spid="_x0000_s1036" name="Equation" r:id="rId4" imgW="952200" imgH="291960" progId="Equation.DSMT4">
                  <p:embed/>
                </p:oleObj>
              </mc:Choice>
              <mc:Fallback>
                <p:oleObj name="Equation" r:id="rId4" imgW="952200" imgH="291960" progId="Equation.DSMT4">
                  <p:embed/>
                  <p:pic>
                    <p:nvPicPr>
                      <p:cNvPr id="18" name="Object 17" descr="C double bonded to c.">
                        <a:extLst>
                          <a:ext uri="{FF2B5EF4-FFF2-40B4-BE49-F238E27FC236}">
                            <a16:creationId xmlns:a16="http://schemas.microsoft.com/office/drawing/2014/main" id="{82A7889A-9850-4453-BA33-727B5741CD39}"/>
                          </a:ext>
                        </a:extLst>
                      </p:cNvPr>
                      <p:cNvPicPr/>
                      <p:nvPr/>
                    </p:nvPicPr>
                    <p:blipFill>
                      <a:blip r:embed="rId5"/>
                      <a:stretch>
                        <a:fillRect/>
                      </a:stretch>
                    </p:blipFill>
                    <p:spPr>
                      <a:xfrm>
                        <a:off x="5815181" y="4690460"/>
                        <a:ext cx="952500" cy="292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60468A9C-7A47-4BC8-B64A-D88964B384DE}"/>
              </a:ext>
            </a:extLst>
          </p:cNvPr>
          <p:cNvSpPr>
            <a:spLocks noGrp="1"/>
          </p:cNvSpPr>
          <p:nvPr>
            <p:ph sz="quarter" idx="17"/>
          </p:nvPr>
        </p:nvSpPr>
        <p:spPr>
          <a:xfrm>
            <a:off x="6898079" y="4632196"/>
            <a:ext cx="2008309" cy="397004"/>
          </a:xfrm>
        </p:spPr>
        <p:txBody>
          <a:bodyPr/>
          <a:lstStyle/>
          <a:p>
            <a:pPr marL="432" indent="0">
              <a:buNone/>
            </a:pPr>
            <a:r>
              <a:rPr lang="en-US" sz="2400" dirty="0"/>
              <a:t>double bonds</a:t>
            </a:r>
            <a:endParaRPr lang="en-IN" sz="2400" dirty="0"/>
          </a:p>
        </p:txBody>
      </p:sp>
      <p:sp>
        <p:nvSpPr>
          <p:cNvPr id="7" name="Content Placeholder 6">
            <a:extLst>
              <a:ext uri="{FF2B5EF4-FFF2-40B4-BE49-F238E27FC236}">
                <a16:creationId xmlns:a16="http://schemas.microsoft.com/office/drawing/2014/main" id="{F1A5076F-76BF-412B-A699-4EF1B1981F38}"/>
              </a:ext>
            </a:extLst>
          </p:cNvPr>
          <p:cNvSpPr>
            <a:spLocks noGrp="1"/>
          </p:cNvSpPr>
          <p:nvPr>
            <p:ph sz="quarter" idx="18"/>
          </p:nvPr>
        </p:nvSpPr>
        <p:spPr>
          <a:xfrm>
            <a:off x="459728" y="5110422"/>
            <a:ext cx="2991395" cy="405475"/>
          </a:xfrm>
        </p:spPr>
        <p:txBody>
          <a:bodyPr/>
          <a:lstStyle/>
          <a:p>
            <a:pPr marL="255600" indent="0">
              <a:buNone/>
            </a:pPr>
            <a:r>
              <a:rPr lang="en-IN" sz="2400" dirty="0"/>
              <a:t>in the carbon chain</a:t>
            </a:r>
          </a:p>
        </p:txBody>
      </p:sp>
      <p:sp>
        <p:nvSpPr>
          <p:cNvPr id="8" name="Content Placeholder 7">
            <a:extLst>
              <a:ext uri="{FF2B5EF4-FFF2-40B4-BE49-F238E27FC236}">
                <a16:creationId xmlns:a16="http://schemas.microsoft.com/office/drawing/2014/main" id="{EE2EEBB0-AD98-4ACB-8E56-FD58F4F396F2}"/>
              </a:ext>
            </a:extLst>
          </p:cNvPr>
          <p:cNvSpPr>
            <a:spLocks noGrp="1"/>
          </p:cNvSpPr>
          <p:nvPr>
            <p:ph sz="quarter" idx="19"/>
          </p:nvPr>
        </p:nvSpPr>
        <p:spPr>
          <a:xfrm>
            <a:off x="454026" y="5576678"/>
            <a:ext cx="4693162" cy="417517"/>
          </a:xfrm>
        </p:spPr>
        <p:txBody>
          <a:bodyPr/>
          <a:lstStyle/>
          <a:p>
            <a:pPr marL="255600" indent="-255600"/>
            <a:r>
              <a:rPr lang="en-IN" sz="2400" b="1" dirty="0"/>
              <a:t>unsaturated</a:t>
            </a:r>
            <a:r>
              <a:rPr lang="en-IN" sz="2400" dirty="0"/>
              <a:t> when they contain</a:t>
            </a:r>
          </a:p>
        </p:txBody>
      </p:sp>
      <p:graphicFrame>
        <p:nvGraphicFramePr>
          <p:cNvPr id="19" name="Object 18" descr="C double bonded to c.">
            <a:extLst>
              <a:ext uri="{FF2B5EF4-FFF2-40B4-BE49-F238E27FC236}">
                <a16:creationId xmlns:a16="http://schemas.microsoft.com/office/drawing/2014/main" id="{9EE2ED87-9AD3-45C0-98E1-17DF6D11E0C3}"/>
              </a:ext>
            </a:extLst>
          </p:cNvPr>
          <p:cNvGraphicFramePr>
            <a:graphicFrameLocks noChangeAspect="1"/>
          </p:cNvGraphicFramePr>
          <p:nvPr>
            <p:extLst/>
          </p:nvPr>
        </p:nvGraphicFramePr>
        <p:xfrm>
          <a:off x="5230529" y="5621972"/>
          <a:ext cx="952500" cy="292100"/>
        </p:xfrm>
        <a:graphic>
          <a:graphicData uri="http://schemas.openxmlformats.org/presentationml/2006/ole">
            <mc:AlternateContent xmlns:mc="http://schemas.openxmlformats.org/markup-compatibility/2006">
              <mc:Choice xmlns:v="urn:schemas-microsoft-com:vml" Requires="v">
                <p:oleObj spid="_x0000_s1037" name="Equation" r:id="rId6" imgW="952200" imgH="291960" progId="Equation.DSMT4">
                  <p:embed/>
                </p:oleObj>
              </mc:Choice>
              <mc:Fallback>
                <p:oleObj name="Equation" r:id="rId6" imgW="952200" imgH="291960" progId="Equation.DSMT4">
                  <p:embed/>
                  <p:pic>
                    <p:nvPicPr>
                      <p:cNvPr id="19" name="Object 18" descr="C double bonded to c.">
                        <a:extLst>
                          <a:ext uri="{FF2B5EF4-FFF2-40B4-BE49-F238E27FC236}">
                            <a16:creationId xmlns:a16="http://schemas.microsoft.com/office/drawing/2014/main" id="{9EE2ED87-9AD3-45C0-98E1-17DF6D11E0C3}"/>
                          </a:ext>
                        </a:extLst>
                      </p:cNvPr>
                      <p:cNvPicPr/>
                      <p:nvPr/>
                    </p:nvPicPr>
                    <p:blipFill>
                      <a:blip r:embed="rId7"/>
                      <a:stretch>
                        <a:fillRect/>
                      </a:stretch>
                    </p:blipFill>
                    <p:spPr>
                      <a:xfrm>
                        <a:off x="5230529" y="5621972"/>
                        <a:ext cx="952500" cy="2921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7FFB1A56-BCBE-41C4-A32B-581466B169D6}"/>
              </a:ext>
            </a:extLst>
          </p:cNvPr>
          <p:cNvSpPr>
            <a:spLocks noGrp="1"/>
          </p:cNvSpPr>
          <p:nvPr>
            <p:ph sz="quarter" idx="20"/>
          </p:nvPr>
        </p:nvSpPr>
        <p:spPr>
          <a:xfrm>
            <a:off x="6259390" y="5579152"/>
            <a:ext cx="2804969" cy="396818"/>
          </a:xfrm>
        </p:spPr>
        <p:txBody>
          <a:bodyPr/>
          <a:lstStyle/>
          <a:p>
            <a:pPr marL="0" indent="0">
              <a:buNone/>
            </a:pPr>
            <a:r>
              <a:rPr lang="en-US" sz="2400" dirty="0"/>
              <a:t>double bonds in the</a:t>
            </a:r>
            <a:endParaRPr lang="en-IN" sz="2400" dirty="0"/>
          </a:p>
        </p:txBody>
      </p:sp>
      <p:sp>
        <p:nvSpPr>
          <p:cNvPr id="10" name="Content Placeholder 9">
            <a:extLst>
              <a:ext uri="{FF2B5EF4-FFF2-40B4-BE49-F238E27FC236}">
                <a16:creationId xmlns:a16="http://schemas.microsoft.com/office/drawing/2014/main" id="{7F000824-806B-4E79-BA3B-BF3270401AA9}"/>
              </a:ext>
            </a:extLst>
          </p:cNvPr>
          <p:cNvSpPr>
            <a:spLocks noGrp="1"/>
          </p:cNvSpPr>
          <p:nvPr>
            <p:ph sz="quarter" idx="21"/>
          </p:nvPr>
        </p:nvSpPr>
        <p:spPr>
          <a:xfrm>
            <a:off x="473290" y="6048068"/>
            <a:ext cx="2151924" cy="396977"/>
          </a:xfrm>
        </p:spPr>
        <p:txBody>
          <a:bodyPr/>
          <a:lstStyle/>
          <a:p>
            <a:pPr marL="255600" indent="0">
              <a:buNone/>
            </a:pPr>
            <a:r>
              <a:rPr lang="en-US" sz="2400" dirty="0"/>
              <a:t>carbon chain</a:t>
            </a:r>
            <a:endParaRPr lang="en-IN" sz="2400" dirty="0"/>
          </a:p>
        </p:txBody>
      </p:sp>
    </p:spTree>
    <p:extLst>
      <p:ext uri="{BB962C8B-B14F-4D97-AF65-F5344CB8AC3E}">
        <p14:creationId xmlns:p14="http://schemas.microsoft.com/office/powerpoint/2010/main" val="32113658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CB0F-43F0-4EB8-9DE2-8D8AA18A2F65}"/>
              </a:ext>
            </a:extLst>
          </p:cNvPr>
          <p:cNvSpPr>
            <a:spLocks noGrp="1"/>
          </p:cNvSpPr>
          <p:nvPr>
            <p:ph type="title"/>
          </p:nvPr>
        </p:nvSpPr>
        <p:spPr>
          <a:xfrm>
            <a:off x="457200" y="215371"/>
            <a:ext cx="8465574" cy="1097279"/>
          </a:xfrm>
        </p:spPr>
        <p:txBody>
          <a:bodyPr/>
          <a:lstStyle/>
          <a:p>
            <a:r>
              <a:rPr lang="it-IT" sz="3400" dirty="0"/>
              <a:t>Fluid Mosaic Model: Cell Membrane </a:t>
            </a:r>
            <a:r>
              <a:rPr lang="it-IT" sz="2000" b="0" i="0" u="none" strike="noStrike" cap="none" baseline="0" dirty="0">
                <a:solidFill>
                  <a:srgbClr val="007FA3"/>
                </a:solidFill>
                <a:effectLst/>
                <a:latin typeface="+mj-lt"/>
                <a:ea typeface="Times New Roman"/>
                <a:cs typeface="Times New Roman"/>
                <a:sym typeface="Times New Roman"/>
              </a:rPr>
              <a:t>(2 of 2)</a:t>
            </a:r>
            <a:endParaRPr lang="en-IN" sz="2000" b="0" baseline="0" dirty="0"/>
          </a:p>
        </p:txBody>
      </p:sp>
      <p:sp>
        <p:nvSpPr>
          <p:cNvPr id="3" name="Content Placeholder 2">
            <a:extLst>
              <a:ext uri="{FF2B5EF4-FFF2-40B4-BE49-F238E27FC236}">
                <a16:creationId xmlns:a16="http://schemas.microsoft.com/office/drawing/2014/main" id="{5A0F6940-E1B5-4C8F-B4AF-685FCBBA0991}"/>
              </a:ext>
            </a:extLst>
          </p:cNvPr>
          <p:cNvSpPr>
            <a:spLocks noGrp="1"/>
          </p:cNvSpPr>
          <p:nvPr>
            <p:ph sz="quarter" idx="13"/>
          </p:nvPr>
        </p:nvSpPr>
        <p:spPr/>
        <p:txBody>
          <a:bodyPr/>
          <a:lstStyle/>
          <a:p>
            <a:pPr marL="432" indent="0">
              <a:buNone/>
            </a:pPr>
            <a:r>
              <a:rPr lang="en-US" dirty="0"/>
              <a:t>The </a:t>
            </a:r>
            <a:r>
              <a:rPr lang="en-US" b="1" dirty="0"/>
              <a:t>lipid bilayer</a:t>
            </a:r>
          </a:p>
          <a:p>
            <a:r>
              <a:rPr lang="en-US" dirty="0"/>
              <a:t>contains proteins, carbohydrates, and cholesterol</a:t>
            </a:r>
          </a:p>
          <a:p>
            <a:r>
              <a:rPr lang="en-US" dirty="0"/>
              <a:t>has unsaturated fatty acids that make cell membranes fluid-like rather than rigid</a:t>
            </a:r>
          </a:p>
          <a:p>
            <a:r>
              <a:rPr lang="en-US" dirty="0"/>
              <a:t>has proteins and carbohydrates on the surface that communicate with hormones and neurotransmitters</a:t>
            </a:r>
          </a:p>
        </p:txBody>
      </p:sp>
    </p:spTree>
    <p:extLst>
      <p:ext uri="{BB962C8B-B14F-4D97-AF65-F5344CB8AC3E}">
        <p14:creationId xmlns:p14="http://schemas.microsoft.com/office/powerpoint/2010/main" val="19912380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CB0F-43F0-4EB8-9DE2-8D8AA18A2F65}"/>
              </a:ext>
            </a:extLst>
          </p:cNvPr>
          <p:cNvSpPr>
            <a:spLocks noGrp="1"/>
          </p:cNvSpPr>
          <p:nvPr>
            <p:ph type="title"/>
          </p:nvPr>
        </p:nvSpPr>
        <p:spPr/>
        <p:txBody>
          <a:bodyPr/>
          <a:lstStyle/>
          <a:p>
            <a:r>
              <a:rPr lang="it-IT" dirty="0"/>
              <a:t>Transport through Cell Membranes</a:t>
            </a:r>
            <a:endParaRPr lang="en-IN" dirty="0"/>
          </a:p>
        </p:txBody>
      </p:sp>
      <p:sp>
        <p:nvSpPr>
          <p:cNvPr id="3" name="Content Placeholder 2">
            <a:extLst>
              <a:ext uri="{FF2B5EF4-FFF2-40B4-BE49-F238E27FC236}">
                <a16:creationId xmlns:a16="http://schemas.microsoft.com/office/drawing/2014/main" id="{5A0F6940-E1B5-4C8F-B4AF-685FCBBA0991}"/>
              </a:ext>
            </a:extLst>
          </p:cNvPr>
          <p:cNvSpPr>
            <a:spLocks noGrp="1"/>
          </p:cNvSpPr>
          <p:nvPr>
            <p:ph sz="quarter" idx="13"/>
          </p:nvPr>
        </p:nvSpPr>
        <p:spPr>
          <a:xfrm>
            <a:off x="457200" y="1556326"/>
            <a:ext cx="8151091" cy="4467955"/>
          </a:xfrm>
        </p:spPr>
        <p:txBody>
          <a:bodyPr/>
          <a:lstStyle/>
          <a:p>
            <a:pPr marL="432" indent="0">
              <a:buNone/>
            </a:pPr>
            <a:r>
              <a:rPr lang="en-US" dirty="0"/>
              <a:t>The transport of substances through cell membranes involves</a:t>
            </a:r>
          </a:p>
          <a:p>
            <a:r>
              <a:rPr lang="en-US" b="1" dirty="0"/>
              <a:t>diffusion (passive transport)</a:t>
            </a:r>
            <a:r>
              <a:rPr lang="en-US" dirty="0"/>
              <a:t>, which moves particles from a higher to a lower concentration</a:t>
            </a:r>
          </a:p>
          <a:p>
            <a:r>
              <a:rPr lang="en-US" b="1" dirty="0"/>
              <a:t>facilitated transport</a:t>
            </a:r>
            <a:r>
              <a:rPr lang="en-US" dirty="0"/>
              <a:t>, which uses protein channels to increase the rate of diffusion</a:t>
            </a:r>
          </a:p>
          <a:p>
            <a:r>
              <a:rPr lang="en-US" b="1" dirty="0"/>
              <a:t>active transport</a:t>
            </a:r>
            <a:r>
              <a:rPr lang="en-US" dirty="0"/>
              <a:t>, which moves ions against a concentration gradient</a:t>
            </a:r>
          </a:p>
        </p:txBody>
      </p:sp>
    </p:spTree>
    <p:extLst>
      <p:ext uri="{BB962C8B-B14F-4D97-AF65-F5344CB8AC3E}">
        <p14:creationId xmlns:p14="http://schemas.microsoft.com/office/powerpoint/2010/main" val="12494281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68BC9-4920-420E-8F9D-355C1E3D442B}"/>
              </a:ext>
            </a:extLst>
          </p:cNvPr>
          <p:cNvSpPr>
            <a:spLocks noGrp="1"/>
          </p:cNvSpPr>
          <p:nvPr>
            <p:ph type="title"/>
          </p:nvPr>
        </p:nvSpPr>
        <p:spPr/>
        <p:txBody>
          <a:bodyPr/>
          <a:lstStyle/>
          <a:p>
            <a:r>
              <a:rPr lang="en-US" sz="3400" dirty="0"/>
              <a:t>Transport Pathways through Cell Membranes</a:t>
            </a:r>
            <a:endParaRPr lang="en-IN" sz="3400" dirty="0"/>
          </a:p>
        </p:txBody>
      </p:sp>
      <p:pic>
        <p:nvPicPr>
          <p:cNvPr id="5" name="Content Placeholder 4" descr="A cell membrane is composed of 2 layers of lipids, with tails on the inside and heads on the outside. For long description in Notes pane, press F6.  ">
            <a:extLst>
              <a:ext uri="{FF2B5EF4-FFF2-40B4-BE49-F238E27FC236}">
                <a16:creationId xmlns:a16="http://schemas.microsoft.com/office/drawing/2014/main" id="{6CB374E3-54C7-4D6A-A6E2-C1B236ADF7EC}"/>
              </a:ext>
            </a:extLst>
          </p:cNvPr>
          <p:cNvPicPr>
            <a:picLocks noGrp="1" noChangeAspect="1"/>
          </p:cNvPicPr>
          <p:nvPr>
            <p:ph sz="quarter" idx="13"/>
          </p:nvPr>
        </p:nvPicPr>
        <p:blipFill>
          <a:blip r:embed="rId3"/>
          <a:stretch>
            <a:fillRect/>
          </a:stretch>
        </p:blipFill>
        <p:spPr>
          <a:xfrm>
            <a:off x="1845707" y="1509957"/>
            <a:ext cx="5452584" cy="3422007"/>
          </a:xfrm>
          <a:prstGeom prst="rect">
            <a:avLst/>
          </a:prstGeom>
        </p:spPr>
      </p:pic>
      <p:sp>
        <p:nvSpPr>
          <p:cNvPr id="4" name="Content Placeholder 3">
            <a:extLst>
              <a:ext uri="{FF2B5EF4-FFF2-40B4-BE49-F238E27FC236}">
                <a16:creationId xmlns:a16="http://schemas.microsoft.com/office/drawing/2014/main" id="{78779365-A65C-4737-941B-D8C30055A2BD}"/>
              </a:ext>
            </a:extLst>
          </p:cNvPr>
          <p:cNvSpPr>
            <a:spLocks noGrp="1"/>
          </p:cNvSpPr>
          <p:nvPr>
            <p:ph sz="quarter" idx="14"/>
          </p:nvPr>
        </p:nvSpPr>
        <p:spPr>
          <a:xfrm>
            <a:off x="457200" y="5152991"/>
            <a:ext cx="8229600" cy="1188232"/>
          </a:xfrm>
        </p:spPr>
        <p:txBody>
          <a:bodyPr/>
          <a:lstStyle/>
          <a:p>
            <a:pPr marL="432" indent="0">
              <a:buNone/>
            </a:pPr>
            <a:r>
              <a:rPr lang="en-US" sz="2400" dirty="0"/>
              <a:t>Substances are transported across a cell membrane by diffusion (passive) transport, facilitated transport, or active transport.</a:t>
            </a:r>
          </a:p>
        </p:txBody>
      </p:sp>
    </p:spTree>
    <p:extLst>
      <p:ext uri="{BB962C8B-B14F-4D97-AF65-F5344CB8AC3E}">
        <p14:creationId xmlns:p14="http://schemas.microsoft.com/office/powerpoint/2010/main" val="30999498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65EA-2692-4158-BCC7-B5BA0B471F44}"/>
              </a:ext>
            </a:extLst>
          </p:cNvPr>
          <p:cNvSpPr>
            <a:spLocks noGrp="1"/>
          </p:cNvSpPr>
          <p:nvPr>
            <p:ph type="title"/>
          </p:nvPr>
        </p:nvSpPr>
        <p:spPr/>
        <p:txBody>
          <a:bodyPr/>
          <a:lstStyle/>
          <a:p>
            <a:r>
              <a:rPr lang="en-IN" dirty="0"/>
              <a:t>Study Check 1</a:t>
            </a:r>
          </a:p>
        </p:txBody>
      </p:sp>
      <p:sp>
        <p:nvSpPr>
          <p:cNvPr id="3" name="Content Placeholder 2">
            <a:extLst>
              <a:ext uri="{FF2B5EF4-FFF2-40B4-BE49-F238E27FC236}">
                <a16:creationId xmlns:a16="http://schemas.microsoft.com/office/drawing/2014/main" id="{C8C5025A-D89B-4E7B-AD53-AAFAB513ECCF}"/>
              </a:ext>
            </a:extLst>
          </p:cNvPr>
          <p:cNvSpPr>
            <a:spLocks noGrp="1"/>
          </p:cNvSpPr>
          <p:nvPr>
            <p:ph sz="quarter" idx="13"/>
          </p:nvPr>
        </p:nvSpPr>
        <p:spPr/>
        <p:txBody>
          <a:bodyPr/>
          <a:lstStyle/>
          <a:p>
            <a:pPr marL="432" indent="0">
              <a:buNone/>
            </a:pPr>
            <a:r>
              <a:rPr lang="en-US" dirty="0"/>
              <a:t>The transport of particles across a cell membrane from a high concentration to a low concentration is called</a:t>
            </a:r>
          </a:p>
          <a:p>
            <a:pPr marL="432" indent="0">
              <a:buNone/>
            </a:pPr>
            <a:r>
              <a:rPr lang="en-US" dirty="0">
                <a:solidFill>
                  <a:schemeClr val="tx2"/>
                </a:solidFill>
              </a:rPr>
              <a:t>A.</a:t>
            </a:r>
            <a:r>
              <a:rPr lang="en-US" b="1" dirty="0"/>
              <a:t> </a:t>
            </a:r>
            <a:r>
              <a:rPr lang="en-US" dirty="0"/>
              <a:t>facilitated transport</a:t>
            </a:r>
          </a:p>
          <a:p>
            <a:pPr marL="432" indent="0">
              <a:buNone/>
            </a:pPr>
            <a:r>
              <a:rPr lang="en-US" dirty="0">
                <a:solidFill>
                  <a:schemeClr val="tx2"/>
                </a:solidFill>
              </a:rPr>
              <a:t>B.</a:t>
            </a:r>
            <a:r>
              <a:rPr lang="en-US" b="1" dirty="0">
                <a:solidFill>
                  <a:schemeClr val="tx2"/>
                </a:solidFill>
              </a:rPr>
              <a:t> </a:t>
            </a:r>
            <a:r>
              <a:rPr lang="en-US" dirty="0"/>
              <a:t>diffusion</a:t>
            </a:r>
          </a:p>
          <a:p>
            <a:pPr marL="432" indent="0">
              <a:buNone/>
            </a:pPr>
            <a:r>
              <a:rPr lang="en-US" dirty="0">
                <a:solidFill>
                  <a:schemeClr val="tx2"/>
                </a:solidFill>
              </a:rPr>
              <a:t>C.</a:t>
            </a:r>
            <a:r>
              <a:rPr lang="en-US" b="1" dirty="0">
                <a:solidFill>
                  <a:schemeClr val="tx2"/>
                </a:solidFill>
              </a:rPr>
              <a:t> </a:t>
            </a:r>
            <a:r>
              <a:rPr lang="en-US" dirty="0"/>
              <a:t>active transport</a:t>
            </a:r>
            <a:endParaRPr lang="en-IN" dirty="0"/>
          </a:p>
        </p:txBody>
      </p:sp>
    </p:spTree>
    <p:extLst>
      <p:ext uri="{BB962C8B-B14F-4D97-AF65-F5344CB8AC3E}">
        <p14:creationId xmlns:p14="http://schemas.microsoft.com/office/powerpoint/2010/main" val="39178419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65EA-2692-4158-BCC7-B5BA0B471F44}"/>
              </a:ext>
            </a:extLst>
          </p:cNvPr>
          <p:cNvSpPr>
            <a:spLocks noGrp="1"/>
          </p:cNvSpPr>
          <p:nvPr>
            <p:ph type="title"/>
          </p:nvPr>
        </p:nvSpPr>
        <p:spPr/>
        <p:txBody>
          <a:bodyPr/>
          <a:lstStyle/>
          <a:p>
            <a:r>
              <a:rPr lang="en-IN" dirty="0"/>
              <a:t>Solution 1</a:t>
            </a:r>
          </a:p>
        </p:txBody>
      </p:sp>
      <p:sp>
        <p:nvSpPr>
          <p:cNvPr id="3" name="Content Placeholder 2">
            <a:extLst>
              <a:ext uri="{FF2B5EF4-FFF2-40B4-BE49-F238E27FC236}">
                <a16:creationId xmlns:a16="http://schemas.microsoft.com/office/drawing/2014/main" id="{C8C5025A-D89B-4E7B-AD53-AAFAB513ECCF}"/>
              </a:ext>
            </a:extLst>
          </p:cNvPr>
          <p:cNvSpPr>
            <a:spLocks noGrp="1"/>
          </p:cNvSpPr>
          <p:nvPr>
            <p:ph sz="quarter" idx="13"/>
          </p:nvPr>
        </p:nvSpPr>
        <p:spPr/>
        <p:txBody>
          <a:bodyPr/>
          <a:lstStyle/>
          <a:p>
            <a:pPr marL="432" indent="0">
              <a:buNone/>
            </a:pPr>
            <a:r>
              <a:rPr lang="en-US" dirty="0"/>
              <a:t>The transport of particles across a cell membrane from a high concentration to a low concentration is called</a:t>
            </a:r>
          </a:p>
          <a:p>
            <a:pPr marL="432" indent="0">
              <a:buNone/>
            </a:pPr>
            <a:r>
              <a:rPr lang="en-US" dirty="0"/>
              <a:t>The answer is </a:t>
            </a:r>
            <a:r>
              <a:rPr lang="en-US" b="1" dirty="0"/>
              <a:t>B</a:t>
            </a:r>
            <a:r>
              <a:rPr lang="en-US" dirty="0"/>
              <a:t>, diffusion.</a:t>
            </a:r>
          </a:p>
        </p:txBody>
      </p:sp>
    </p:spTree>
    <p:extLst>
      <p:ext uri="{BB962C8B-B14F-4D97-AF65-F5344CB8AC3E}">
        <p14:creationId xmlns:p14="http://schemas.microsoft.com/office/powerpoint/2010/main" val="16879684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C9ED-0B56-403B-8CDE-F8F5294A3CF0}"/>
              </a:ext>
            </a:extLst>
          </p:cNvPr>
          <p:cNvSpPr>
            <a:spLocks noGrp="1"/>
          </p:cNvSpPr>
          <p:nvPr>
            <p:ph type="title"/>
          </p:nvPr>
        </p:nvSpPr>
        <p:spPr/>
        <p:txBody>
          <a:bodyPr/>
          <a:lstStyle/>
          <a:p>
            <a:r>
              <a:rPr lang="en-IN" dirty="0"/>
              <a:t>Lipids—Concept Map</a:t>
            </a:r>
          </a:p>
        </p:txBody>
      </p:sp>
      <p:pic>
        <p:nvPicPr>
          <p:cNvPr id="4" name="Content Placeholder 3" descr="The map reads as follows. For long description in Notes pane, press F6.  ">
            <a:extLst>
              <a:ext uri="{FF2B5EF4-FFF2-40B4-BE49-F238E27FC236}">
                <a16:creationId xmlns:a16="http://schemas.microsoft.com/office/drawing/2014/main" id="{0709A802-3B75-456B-ABFB-1460FF8DBDDD}"/>
              </a:ext>
            </a:extLst>
          </p:cNvPr>
          <p:cNvPicPr>
            <a:picLocks noGrp="1" noChangeAspect="1"/>
          </p:cNvPicPr>
          <p:nvPr>
            <p:ph sz="quarter" idx="13"/>
          </p:nvPr>
        </p:nvPicPr>
        <p:blipFill>
          <a:blip r:embed="rId3"/>
          <a:stretch>
            <a:fillRect/>
          </a:stretch>
        </p:blipFill>
        <p:spPr>
          <a:xfrm>
            <a:off x="767766" y="1781350"/>
            <a:ext cx="7608467" cy="4017612"/>
          </a:xfrm>
          <a:prstGeom prst="rect">
            <a:avLst/>
          </a:prstGeom>
        </p:spPr>
      </p:pic>
    </p:spTree>
    <p:extLst>
      <p:ext uri="{BB962C8B-B14F-4D97-AF65-F5344CB8AC3E}">
        <p14:creationId xmlns:p14="http://schemas.microsoft.com/office/powerpoint/2010/main" val="1034507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C199-DD1F-41D5-897A-EC85114D9C8C}"/>
              </a:ext>
            </a:extLst>
          </p:cNvPr>
          <p:cNvSpPr>
            <a:spLocks noGrp="1"/>
          </p:cNvSpPr>
          <p:nvPr>
            <p:ph type="title"/>
          </p:nvPr>
        </p:nvSpPr>
        <p:spPr/>
        <p:txBody>
          <a:bodyPr/>
          <a:lstStyle/>
          <a:p>
            <a:r>
              <a:rPr lang="en-IN" dirty="0"/>
              <a:t>Drawing Fatty Acids</a:t>
            </a:r>
          </a:p>
        </p:txBody>
      </p:sp>
      <p:sp>
        <p:nvSpPr>
          <p:cNvPr id="3" name="Content Placeholder 2">
            <a:extLst>
              <a:ext uri="{FF2B5EF4-FFF2-40B4-BE49-F238E27FC236}">
                <a16:creationId xmlns:a16="http://schemas.microsoft.com/office/drawing/2014/main" id="{E290E06A-8AE0-46B4-998D-928C07EB6962}"/>
              </a:ext>
            </a:extLst>
          </p:cNvPr>
          <p:cNvSpPr>
            <a:spLocks noGrp="1"/>
          </p:cNvSpPr>
          <p:nvPr>
            <p:ph sz="quarter" idx="13"/>
          </p:nvPr>
        </p:nvSpPr>
        <p:spPr>
          <a:xfrm>
            <a:off x="457200" y="1556327"/>
            <a:ext cx="8229600" cy="1732563"/>
          </a:xfrm>
        </p:spPr>
        <p:txBody>
          <a:bodyPr/>
          <a:lstStyle/>
          <a:p>
            <a:r>
              <a:rPr lang="en-US" sz="2400" dirty="0"/>
              <a:t>In a skeletal formula of a fatty acid, the ends and bends of the line are the carbon atoms.</a:t>
            </a:r>
          </a:p>
          <a:p>
            <a:r>
              <a:rPr lang="en-US" sz="2400" dirty="0"/>
              <a:t>The structural formula of lauric acid can be drawn in several forms.</a:t>
            </a:r>
          </a:p>
        </p:txBody>
      </p:sp>
      <p:pic>
        <p:nvPicPr>
          <p:cNvPr id="5" name="Content Placeholder 4" descr="The structures are as follows. A ball-and-stick model of a fatty acid has a carboxyl group at one end bonded to a jagged chain of carbon atoms. For long description in Notes pane, press F6.  ">
            <a:extLst>
              <a:ext uri="{FF2B5EF4-FFF2-40B4-BE49-F238E27FC236}">
                <a16:creationId xmlns:a16="http://schemas.microsoft.com/office/drawing/2014/main" id="{7B4C5F39-4174-46C7-8AC6-D8A01718C88F}"/>
              </a:ext>
            </a:extLst>
          </p:cNvPr>
          <p:cNvPicPr>
            <a:picLocks noGrp="1" noChangeAspect="1"/>
          </p:cNvPicPr>
          <p:nvPr>
            <p:ph sz="quarter" idx="14"/>
          </p:nvPr>
        </p:nvPicPr>
        <p:blipFill>
          <a:blip r:embed="rId3"/>
          <a:stretch>
            <a:fillRect/>
          </a:stretch>
        </p:blipFill>
        <p:spPr>
          <a:xfrm>
            <a:off x="2023597" y="3381083"/>
            <a:ext cx="5096807" cy="3021241"/>
          </a:xfrm>
          <a:prstGeom prst="rect">
            <a:avLst/>
          </a:prstGeom>
        </p:spPr>
      </p:pic>
    </p:spTree>
    <p:extLst>
      <p:ext uri="{BB962C8B-B14F-4D97-AF65-F5344CB8AC3E}">
        <p14:creationId xmlns:p14="http://schemas.microsoft.com/office/powerpoint/2010/main" val="4140847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p:txBody>
          <a:bodyPr/>
          <a:lstStyle/>
          <a:p>
            <a:r>
              <a:rPr lang="en-IN" dirty="0"/>
              <a:t>Saturated Fatty Acids</a:t>
            </a:r>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199" y="1546406"/>
            <a:ext cx="4985657" cy="398508"/>
          </a:xfrm>
        </p:spPr>
        <p:txBody>
          <a:bodyPr/>
          <a:lstStyle/>
          <a:p>
            <a:pPr marL="432" indent="0">
              <a:buNone/>
            </a:pPr>
            <a:r>
              <a:rPr lang="en-US" sz="2200" dirty="0"/>
              <a:t>Fatty acids can be </a:t>
            </a:r>
            <a:r>
              <a:rPr lang="en-US" sz="2200" b="1" dirty="0"/>
              <a:t>saturated</a:t>
            </a:r>
            <a:r>
              <a:rPr lang="en-US" sz="2200" dirty="0"/>
              <a:t>, with only</a:t>
            </a:r>
            <a:endParaRPr lang="en-IN" sz="2200" dirty="0"/>
          </a:p>
        </p:txBody>
      </p:sp>
      <p:graphicFrame>
        <p:nvGraphicFramePr>
          <p:cNvPr id="17" name="Object 16" descr="C, single bond, C.">
            <a:extLst>
              <a:ext uri="{FF2B5EF4-FFF2-40B4-BE49-F238E27FC236}">
                <a16:creationId xmlns:a16="http://schemas.microsoft.com/office/drawing/2014/main" id="{C9FE2D6B-C872-4759-83D4-918AEA07A6EE}"/>
              </a:ext>
            </a:extLst>
          </p:cNvPr>
          <p:cNvGraphicFramePr>
            <a:graphicFrameLocks noChangeAspect="1"/>
          </p:cNvGraphicFramePr>
          <p:nvPr>
            <p:extLst/>
          </p:nvPr>
        </p:nvGraphicFramePr>
        <p:xfrm>
          <a:off x="5439564" y="1634619"/>
          <a:ext cx="755703" cy="241405"/>
        </p:xfrm>
        <a:graphic>
          <a:graphicData uri="http://schemas.openxmlformats.org/presentationml/2006/ole">
            <mc:AlternateContent xmlns:mc="http://schemas.openxmlformats.org/markup-compatibility/2006">
              <mc:Choice xmlns:v="urn:schemas-microsoft-com:vml" Requires="v">
                <p:oleObj spid="_x0000_s2080" name="Equation" r:id="rId3" imgW="914400" imgH="291960" progId="Equation.DSMT4">
                  <p:embed/>
                </p:oleObj>
              </mc:Choice>
              <mc:Fallback>
                <p:oleObj name="Equation" r:id="rId3" imgW="914400" imgH="291960" progId="Equation.DSMT4">
                  <p:embed/>
                  <p:pic>
                    <p:nvPicPr>
                      <p:cNvPr id="17" name="Object 16" descr="C, single bond, C.">
                        <a:extLst>
                          <a:ext uri="{FF2B5EF4-FFF2-40B4-BE49-F238E27FC236}">
                            <a16:creationId xmlns:a16="http://schemas.microsoft.com/office/drawing/2014/main" id="{C9FE2D6B-C872-4759-83D4-918AEA07A6EE}"/>
                          </a:ext>
                        </a:extLst>
                      </p:cNvPr>
                      <p:cNvPicPr/>
                      <p:nvPr/>
                    </p:nvPicPr>
                    <p:blipFill>
                      <a:blip r:embed="rId4"/>
                      <a:stretch>
                        <a:fillRect/>
                      </a:stretch>
                    </p:blipFill>
                    <p:spPr>
                      <a:xfrm>
                        <a:off x="5439564" y="1634619"/>
                        <a:ext cx="755703" cy="24140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AB5F522-E372-48F8-A1ED-9CB5D965E300}"/>
              </a:ext>
            </a:extLst>
          </p:cNvPr>
          <p:cNvSpPr>
            <a:spLocks noGrp="1"/>
          </p:cNvSpPr>
          <p:nvPr>
            <p:ph sz="quarter" idx="15"/>
          </p:nvPr>
        </p:nvSpPr>
        <p:spPr>
          <a:xfrm>
            <a:off x="6337850" y="1550361"/>
            <a:ext cx="2455454" cy="394553"/>
          </a:xfrm>
        </p:spPr>
        <p:txBody>
          <a:bodyPr/>
          <a:lstStyle/>
          <a:p>
            <a:pPr marL="432" indent="0">
              <a:buNone/>
            </a:pPr>
            <a:r>
              <a:rPr lang="en-IN" sz="2200" dirty="0"/>
              <a:t>single bonds in the</a:t>
            </a:r>
          </a:p>
        </p:txBody>
      </p:sp>
      <p:sp>
        <p:nvSpPr>
          <p:cNvPr id="3" name="Content Placeholder 2">
            <a:extLst>
              <a:ext uri="{FF2B5EF4-FFF2-40B4-BE49-F238E27FC236}">
                <a16:creationId xmlns:a16="http://schemas.microsoft.com/office/drawing/2014/main" id="{557ED011-0E95-41E8-85AC-C1F8582BDB45}"/>
              </a:ext>
            </a:extLst>
          </p:cNvPr>
          <p:cNvSpPr>
            <a:spLocks noGrp="1"/>
          </p:cNvSpPr>
          <p:nvPr>
            <p:ph sz="quarter" idx="16"/>
          </p:nvPr>
        </p:nvSpPr>
        <p:spPr>
          <a:xfrm>
            <a:off x="457201" y="2003721"/>
            <a:ext cx="1778000" cy="405654"/>
          </a:xfrm>
        </p:spPr>
        <p:txBody>
          <a:bodyPr/>
          <a:lstStyle/>
          <a:p>
            <a:pPr marL="432" indent="0">
              <a:buNone/>
            </a:pPr>
            <a:r>
              <a:rPr lang="en-IN" sz="2200" dirty="0"/>
              <a:t>carbon chain.</a:t>
            </a:r>
          </a:p>
        </p:txBody>
      </p:sp>
      <p:sp>
        <p:nvSpPr>
          <p:cNvPr id="6" name="Content Placeholder 5">
            <a:extLst>
              <a:ext uri="{FF2B5EF4-FFF2-40B4-BE49-F238E27FC236}">
                <a16:creationId xmlns:a16="http://schemas.microsoft.com/office/drawing/2014/main" id="{60468A9C-7A47-4BC8-B64A-D88964B384DE}"/>
              </a:ext>
            </a:extLst>
          </p:cNvPr>
          <p:cNvSpPr>
            <a:spLocks noGrp="1"/>
          </p:cNvSpPr>
          <p:nvPr>
            <p:ph sz="quarter" idx="17"/>
          </p:nvPr>
        </p:nvSpPr>
        <p:spPr>
          <a:xfrm>
            <a:off x="454672" y="2465358"/>
            <a:ext cx="8210357" cy="379443"/>
          </a:xfrm>
        </p:spPr>
        <p:txBody>
          <a:bodyPr/>
          <a:lstStyle/>
          <a:p>
            <a:pPr marL="432" indent="0">
              <a:buNone/>
            </a:pPr>
            <a:r>
              <a:rPr lang="en-US" sz="2200" b="1" dirty="0"/>
              <a:t>Table 15.1</a:t>
            </a:r>
            <a:r>
              <a:rPr lang="en-US" sz="2200" dirty="0"/>
              <a:t> Structures and Melting Points of Common Fatty Acids</a:t>
            </a:r>
            <a:endParaRPr lang="en-IN" sz="2200" dirty="0"/>
          </a:p>
        </p:txBody>
      </p:sp>
      <p:graphicFrame>
        <p:nvGraphicFramePr>
          <p:cNvPr id="20" name="Table 20">
            <a:extLst>
              <a:ext uri="{FF2B5EF4-FFF2-40B4-BE49-F238E27FC236}">
                <a16:creationId xmlns:a16="http://schemas.microsoft.com/office/drawing/2014/main" id="{BD40D78A-B521-4FC7-A95A-0F78CF6EE571}"/>
              </a:ext>
            </a:extLst>
          </p:cNvPr>
          <p:cNvGraphicFramePr>
            <a:graphicFrameLocks noGrp="1"/>
          </p:cNvGraphicFramePr>
          <p:nvPr>
            <p:ph sz="quarter" idx="18"/>
            <p:extLst/>
          </p:nvPr>
        </p:nvGraphicFramePr>
        <p:xfrm>
          <a:off x="460375" y="2943906"/>
          <a:ext cx="8204655" cy="3421302"/>
        </p:xfrm>
        <a:graphic>
          <a:graphicData uri="http://schemas.openxmlformats.org/drawingml/2006/table">
            <a:tbl>
              <a:tblPr firstRow="1" bandRow="1">
                <a:tableStyleId>{40F9630F-82C1-40B7-BC3A-925EFCFF5E92}</a:tableStyleId>
              </a:tblPr>
              <a:tblGrid>
                <a:gridCol w="1528082">
                  <a:extLst>
                    <a:ext uri="{9D8B030D-6E8A-4147-A177-3AD203B41FA5}">
                      <a16:colId xmlns:a16="http://schemas.microsoft.com/office/drawing/2014/main" val="2025667009"/>
                    </a:ext>
                  </a:extLst>
                </a:gridCol>
                <a:gridCol w="1567543">
                  <a:extLst>
                    <a:ext uri="{9D8B030D-6E8A-4147-A177-3AD203B41FA5}">
                      <a16:colId xmlns:a16="http://schemas.microsoft.com/office/drawing/2014/main" val="4288075768"/>
                    </a:ext>
                  </a:extLst>
                </a:gridCol>
                <a:gridCol w="1277257">
                  <a:extLst>
                    <a:ext uri="{9D8B030D-6E8A-4147-A177-3AD203B41FA5}">
                      <a16:colId xmlns:a16="http://schemas.microsoft.com/office/drawing/2014/main" val="388337302"/>
                    </a:ext>
                  </a:extLst>
                </a:gridCol>
                <a:gridCol w="1088572">
                  <a:extLst>
                    <a:ext uri="{9D8B030D-6E8A-4147-A177-3AD203B41FA5}">
                      <a16:colId xmlns:a16="http://schemas.microsoft.com/office/drawing/2014/main" val="542440466"/>
                    </a:ext>
                  </a:extLst>
                </a:gridCol>
                <a:gridCol w="2743201">
                  <a:extLst>
                    <a:ext uri="{9D8B030D-6E8A-4147-A177-3AD203B41FA5}">
                      <a16:colId xmlns:a16="http://schemas.microsoft.com/office/drawing/2014/main" val="3331090497"/>
                    </a:ext>
                  </a:extLst>
                </a:gridCol>
              </a:tblGrid>
              <a:tr h="452437">
                <a:tc>
                  <a:txBody>
                    <a:bodyPr/>
                    <a:lstStyle/>
                    <a:p>
                      <a:r>
                        <a:rPr lang="en-IN" sz="1400" b="1" dirty="0">
                          <a:latin typeface="+mn-lt"/>
                        </a:rPr>
                        <a:t>Name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Carbon Atoms:</a:t>
                      </a:r>
                    </a:p>
                    <a:p>
                      <a:r>
                        <a:rPr lang="en-IN" sz="1400" b="1" i="0" u="none" strike="noStrike" cap="none" baseline="0" dirty="0">
                          <a:solidFill>
                            <a:schemeClr val="tx1"/>
                          </a:solidFill>
                          <a:latin typeface="+mn-lt"/>
                          <a:ea typeface="+mn-ea"/>
                          <a:cs typeface="+mn-cs"/>
                          <a:sym typeface="Arial"/>
                        </a:rPr>
                        <a:t>Double Bonds</a:t>
                      </a:r>
                      <a:endParaRPr lang="en-IN" sz="1400"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Present in</a:t>
                      </a:r>
                      <a:endParaRPr lang="en-IN" sz="1400"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Melting</a:t>
                      </a:r>
                    </a:p>
                    <a:p>
                      <a:r>
                        <a:rPr lang="en-IN" sz="1400" b="1" i="0" u="none" strike="noStrike" cap="none" baseline="0" dirty="0">
                          <a:solidFill>
                            <a:schemeClr val="tx1"/>
                          </a:solidFill>
                          <a:latin typeface="+mn-lt"/>
                          <a:ea typeface="+mn-ea"/>
                          <a:cs typeface="+mn-cs"/>
                          <a:sym typeface="Arial"/>
                        </a:rPr>
                        <a:t>Point </a:t>
                      </a:r>
                      <a:r>
                        <a:rPr lang="en-IN" sz="100" b="1" i="0" u="none" strike="noStrike" cap="none" baseline="0" dirty="0">
                          <a:solidFill>
                            <a:schemeClr val="tx1"/>
                          </a:solidFill>
                          <a:latin typeface="+mn-lt"/>
                          <a:ea typeface="+mn-ea"/>
                          <a:cs typeface="+mn-cs"/>
                          <a:sym typeface="Arial"/>
                        </a:rPr>
                        <a:t>degrees Celsius</a:t>
                      </a:r>
                      <a:endParaRPr lang="en-IN" sz="100"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Structures</a:t>
                      </a:r>
                      <a:endParaRPr lang="en-IN" sz="1400"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8225444"/>
                  </a:ext>
                </a:extLst>
              </a:tr>
              <a:tr h="514848">
                <a:tc>
                  <a:txBody>
                    <a:bodyPr/>
                    <a:lstStyle/>
                    <a:p>
                      <a:r>
                        <a:rPr lang="en-IN" sz="1400" b="1" i="0" u="none" strike="noStrike" cap="none" baseline="0" dirty="0">
                          <a:solidFill>
                            <a:schemeClr val="tx1"/>
                          </a:solidFill>
                          <a:latin typeface="+mn-lt"/>
                          <a:ea typeface="+mn-ea"/>
                          <a:cs typeface="+mn-cs"/>
                          <a:sym typeface="Arial"/>
                        </a:rPr>
                        <a:t>Saturated Fatty Acids</a:t>
                      </a:r>
                      <a:endParaRPr lang="en-IN" sz="14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 dirty="0">
                          <a:solidFill>
                            <a:schemeClr val="tx1"/>
                          </a:solidFill>
                          <a:latin typeface="+mn-lt"/>
                        </a:rPr>
                        <a:t>blank</a:t>
                      </a:r>
                      <a:endParaRPr lang="en-IN"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381448"/>
                  </a:ext>
                </a:extLst>
              </a:tr>
              <a:tr h="641783">
                <a:tc>
                  <a:txBody>
                    <a:bodyPr/>
                    <a:lstStyle/>
                    <a:p>
                      <a:r>
                        <a:rPr lang="en-IN" sz="1400" b="0" i="0" u="none" strike="noStrike" cap="none" baseline="0" dirty="0">
                          <a:solidFill>
                            <a:schemeClr val="tx1"/>
                          </a:solidFill>
                          <a:latin typeface="+mn-lt"/>
                          <a:ea typeface="+mn-ea"/>
                          <a:cs typeface="+mn-cs"/>
                          <a:sym typeface="Arial"/>
                        </a:rPr>
                        <a:t>Lauric acid</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12 to 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Coconut</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atin typeface="+mn-lt"/>
                        </a:rPr>
                        <a:t>44</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00" b="0" i="0" u="none" strike="noStrike" dirty="0">
                          <a:solidFill>
                            <a:schemeClr val="tx1"/>
                          </a:solidFill>
                          <a:effectLst/>
                          <a:latin typeface="+mn-lt"/>
                        </a:rPr>
                        <a:t>C H 3, single bond, left parenthesis, C H 2, right parenthesis, sub 10, single bond, C O </a:t>
                      </a:r>
                      <a:r>
                        <a:rPr lang="en-US" sz="100" b="0" i="0" u="none" strike="noStrike" dirty="0" err="1">
                          <a:solidFill>
                            <a:schemeClr val="tx1"/>
                          </a:solidFill>
                          <a:effectLst/>
                          <a:latin typeface="+mn-lt"/>
                        </a:rPr>
                        <a:t>O</a:t>
                      </a:r>
                      <a:r>
                        <a:rPr lang="en-US" sz="100" b="0" i="0" u="none" strike="noStrike" dirty="0">
                          <a:solidFill>
                            <a:schemeClr val="tx1"/>
                          </a:solidFill>
                          <a:effectLst/>
                          <a:latin typeface="+mn-lt"/>
                        </a:rPr>
                        <a:t> H. A 12 carbon chain is given that ends with O H and where C 12 is double bonded to O.</a:t>
                      </a: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3976980"/>
                  </a:ext>
                </a:extLst>
              </a:tr>
              <a:tr h="553028">
                <a:tc>
                  <a:txBody>
                    <a:bodyPr/>
                    <a:lstStyle/>
                    <a:p>
                      <a:pPr marL="111125" indent="-111125"/>
                      <a:r>
                        <a:rPr lang="en-IN" sz="1400" b="0" i="0" u="none" strike="noStrike" cap="none" baseline="0" dirty="0">
                          <a:solidFill>
                            <a:schemeClr val="tx1"/>
                          </a:solidFill>
                          <a:latin typeface="+mn-lt"/>
                          <a:ea typeface="+mn-ea"/>
                          <a:cs typeface="+mn-cs"/>
                          <a:sym typeface="Arial"/>
                        </a:rPr>
                        <a:t>Myristic acid</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14 to 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Nutmeg</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atin typeface="+mn-lt"/>
                        </a:rPr>
                        <a:t>55</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 dirty="0">
                          <a:solidFill>
                            <a:schemeClr val="tx1"/>
                          </a:solidFill>
                          <a:latin typeface="+mn-lt"/>
                        </a:rPr>
                        <a:t>C H 3, single bond, left parenthesis, C H 2, right parenthesis, sub 12, single bond, C O </a:t>
                      </a:r>
                      <a:r>
                        <a:rPr lang="en-US" sz="100" dirty="0" err="1">
                          <a:solidFill>
                            <a:schemeClr val="tx1"/>
                          </a:solidFill>
                          <a:latin typeface="+mn-lt"/>
                        </a:rPr>
                        <a:t>O</a:t>
                      </a:r>
                      <a:r>
                        <a:rPr lang="en-US" sz="100" dirty="0">
                          <a:solidFill>
                            <a:schemeClr val="tx1"/>
                          </a:solidFill>
                          <a:latin typeface="+mn-lt"/>
                        </a:rPr>
                        <a:t> H. A 14 carbon chain is given that ends with O H and where C 14 is double bonded to O.</a:t>
                      </a:r>
                      <a:endParaRPr lang="en-IN" sz="100" dirty="0">
                        <a:solidFill>
                          <a:schemeClr val="tx1"/>
                        </a:solidFill>
                        <a:latin typeface="+mn-lt"/>
                      </a:endParaRPr>
                    </a:p>
                  </a:txBody>
                  <a:tcPr marL="9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7664485"/>
                  </a:ext>
                </a:extLst>
              </a:tr>
              <a:tr h="580571">
                <a:tc>
                  <a:txBody>
                    <a:bodyPr/>
                    <a:lstStyle/>
                    <a:p>
                      <a:pPr marL="111125" indent="-111125"/>
                      <a:r>
                        <a:rPr lang="en-IN" sz="1400" b="0" i="0" u="none" strike="noStrike" cap="none" baseline="0" dirty="0">
                          <a:solidFill>
                            <a:schemeClr val="tx1"/>
                          </a:solidFill>
                          <a:latin typeface="+mn-lt"/>
                          <a:ea typeface="+mn-ea"/>
                          <a:cs typeface="+mn-cs"/>
                          <a:sym typeface="Arial"/>
                        </a:rPr>
                        <a:t>Palmitic acid</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16 to 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Palm</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atin typeface="+mn-lt"/>
                        </a:rPr>
                        <a:t>63</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 dirty="0">
                          <a:solidFill>
                            <a:schemeClr val="tx1"/>
                          </a:solidFill>
                          <a:latin typeface="+mn-lt"/>
                        </a:rPr>
                        <a:t>C H 3, single bond, left parenthesis, C H 2, right parenthesis, sub 14, single bond, C O </a:t>
                      </a:r>
                      <a:r>
                        <a:rPr lang="en-US" sz="100" dirty="0" err="1">
                          <a:solidFill>
                            <a:schemeClr val="tx1"/>
                          </a:solidFill>
                          <a:latin typeface="+mn-lt"/>
                        </a:rPr>
                        <a:t>O</a:t>
                      </a:r>
                      <a:r>
                        <a:rPr lang="en-US" sz="100" dirty="0">
                          <a:solidFill>
                            <a:schemeClr val="tx1"/>
                          </a:solidFill>
                          <a:latin typeface="+mn-lt"/>
                        </a:rPr>
                        <a:t> H. A 16 carbon chain is given that ends with O H and where C 16 is double bonded to O.</a:t>
                      </a:r>
                      <a:endParaRPr lang="en-IN" sz="100" dirty="0">
                        <a:solidFill>
                          <a:schemeClr val="tx1"/>
                        </a:solidFill>
                        <a:latin typeface="+mn-lt"/>
                      </a:endParaRPr>
                    </a:p>
                  </a:txBody>
                  <a:tcPr marL="9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257708"/>
                  </a:ext>
                </a:extLst>
              </a:tr>
              <a:tr h="609600">
                <a:tc>
                  <a:txBody>
                    <a:bodyPr/>
                    <a:lstStyle/>
                    <a:p>
                      <a:r>
                        <a:rPr lang="en-IN" sz="1400" b="0" i="0" u="none" strike="noStrike" cap="none" baseline="0" dirty="0">
                          <a:solidFill>
                            <a:schemeClr val="tx1"/>
                          </a:solidFill>
                          <a:latin typeface="+mn-lt"/>
                          <a:ea typeface="+mn-ea"/>
                          <a:cs typeface="+mn-cs"/>
                          <a:sym typeface="Arial"/>
                        </a:rPr>
                        <a:t>Stearic acid</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18 to 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Animal fat</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latin typeface="+mn-lt"/>
                        </a:rPr>
                        <a:t>69</a:t>
                      </a:r>
                      <a:endParaRPr lang="en-IN"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 dirty="0">
                          <a:solidFill>
                            <a:schemeClr val="tx1"/>
                          </a:solidFill>
                          <a:latin typeface="+mn-lt"/>
                        </a:rPr>
                        <a:t>C H 3, single bond, left parenthesis, C H 2, right parenthesis, sub 16, single bond, C O </a:t>
                      </a:r>
                      <a:r>
                        <a:rPr lang="en-US" sz="100" dirty="0" err="1">
                          <a:solidFill>
                            <a:schemeClr val="tx1"/>
                          </a:solidFill>
                          <a:latin typeface="+mn-lt"/>
                        </a:rPr>
                        <a:t>O</a:t>
                      </a:r>
                      <a:r>
                        <a:rPr lang="en-US" sz="100" dirty="0">
                          <a:solidFill>
                            <a:schemeClr val="tx1"/>
                          </a:solidFill>
                          <a:latin typeface="+mn-lt"/>
                        </a:rPr>
                        <a:t> H. An 18 carbon chain is given that ends with O H and where C 18 is double bonded to O.</a:t>
                      </a:r>
                      <a:endParaRPr lang="en-IN" sz="100" dirty="0">
                        <a:solidFill>
                          <a:schemeClr val="tx1"/>
                        </a:solidFill>
                        <a:latin typeface="+mn-lt"/>
                      </a:endParaRPr>
                    </a:p>
                  </a:txBody>
                  <a:tcPr marL="9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8484862"/>
                  </a:ext>
                </a:extLst>
              </a:tr>
            </a:tbl>
          </a:graphicData>
        </a:graphic>
      </p:graphicFrame>
      <p:graphicFrame>
        <p:nvGraphicFramePr>
          <p:cNvPr id="22" name="Object 21">
            <a:extLst>
              <a:ext uri="{FF2B5EF4-FFF2-40B4-BE49-F238E27FC236}">
                <a16:creationId xmlns:a16="http://schemas.microsoft.com/office/drawing/2014/main" id="{E8B14B08-CBA4-482E-B55E-1A5FBF5FD25B}"/>
              </a:ext>
              <a:ext uri="{C183D7F6-B498-43B3-948B-1728B52AA6E4}">
                <adec:decorative xmlns:adec="http://schemas.microsoft.com/office/drawing/2017/decorative" val="1"/>
              </a:ext>
            </a:extLst>
          </p:cNvPr>
          <p:cNvGraphicFramePr>
            <a:graphicFrameLocks noChangeAspect="1"/>
          </p:cNvGraphicFramePr>
          <p:nvPr>
            <p:extLst/>
          </p:nvPr>
        </p:nvGraphicFramePr>
        <p:xfrm>
          <a:off x="5413804" y="3194182"/>
          <a:ext cx="355645" cy="260228"/>
        </p:xfrm>
        <a:graphic>
          <a:graphicData uri="http://schemas.openxmlformats.org/presentationml/2006/ole">
            <mc:AlternateContent xmlns:mc="http://schemas.openxmlformats.org/markup-compatibility/2006">
              <mc:Choice xmlns:v="urn:schemas-microsoft-com:vml" Requires="v">
                <p:oleObj spid="_x0000_s2081" name="Equation" r:id="rId5" imgW="520560" imgH="380880" progId="Equation.DSMT4">
                  <p:embed/>
                </p:oleObj>
              </mc:Choice>
              <mc:Fallback>
                <p:oleObj name="Equation" r:id="rId5" imgW="520560" imgH="380880" progId="Equation.DSMT4">
                  <p:embed/>
                  <p:pic>
                    <p:nvPicPr>
                      <p:cNvPr id="22" name="Object 21">
                        <a:extLst>
                          <a:ext uri="{FF2B5EF4-FFF2-40B4-BE49-F238E27FC236}">
                            <a16:creationId xmlns:a16="http://schemas.microsoft.com/office/drawing/2014/main" id="{E8B14B08-CBA4-482E-B55E-1A5FBF5FD25B}"/>
                          </a:ext>
                          <a:ext uri="{C183D7F6-B498-43B3-948B-1728B52AA6E4}">
                            <adec:decorative xmlns:adec="http://schemas.microsoft.com/office/drawing/2017/decorative" val="1"/>
                          </a:ext>
                        </a:extLst>
                      </p:cNvPr>
                      <p:cNvPicPr/>
                      <p:nvPr/>
                    </p:nvPicPr>
                    <p:blipFill>
                      <a:blip r:embed="rId6"/>
                      <a:stretch>
                        <a:fillRect/>
                      </a:stretch>
                    </p:blipFill>
                    <p:spPr>
                      <a:xfrm>
                        <a:off x="5413804" y="3194182"/>
                        <a:ext cx="355645" cy="260228"/>
                      </a:xfrm>
                      <a:prstGeom prst="rect">
                        <a:avLst/>
                      </a:prstGeom>
                      <a:solidFill>
                        <a:schemeClr val="bg1"/>
                      </a:solidFill>
                    </p:spPr>
                  </p:pic>
                </p:oleObj>
              </mc:Fallback>
            </mc:AlternateContent>
          </a:graphicData>
        </a:graphic>
      </p:graphicFrame>
      <p:graphicFrame>
        <p:nvGraphicFramePr>
          <p:cNvPr id="23" name="Object 22">
            <a:extLst>
              <a:ext uri="{FF2B5EF4-FFF2-40B4-BE49-F238E27FC236}">
                <a16:creationId xmlns:a16="http://schemas.microsoft.com/office/drawing/2014/main" id="{1936A83A-51A5-496C-A9B1-5A3076C185E6}"/>
              </a:ext>
              <a:ext uri="{C183D7F6-B498-43B3-948B-1728B52AA6E4}">
                <adec:decorative xmlns:adec="http://schemas.microsoft.com/office/drawing/2017/decorative" val="1"/>
              </a:ext>
            </a:extLst>
          </p:cNvPr>
          <p:cNvGraphicFramePr>
            <a:graphicFrameLocks noChangeAspect="1"/>
          </p:cNvGraphicFramePr>
          <p:nvPr>
            <p:extLst/>
          </p:nvPr>
        </p:nvGraphicFramePr>
        <p:xfrm>
          <a:off x="2525785" y="4152947"/>
          <a:ext cx="411767" cy="175220"/>
        </p:xfrm>
        <a:graphic>
          <a:graphicData uri="http://schemas.openxmlformats.org/presentationml/2006/ole">
            <mc:AlternateContent xmlns:mc="http://schemas.openxmlformats.org/markup-compatibility/2006">
              <mc:Choice xmlns:v="urn:schemas-microsoft-com:vml" Requires="v">
                <p:oleObj spid="_x0000_s2082" name="Equation" r:id="rId7" imgW="596880" imgH="253800" progId="Equation.DSMT4">
                  <p:embed/>
                </p:oleObj>
              </mc:Choice>
              <mc:Fallback>
                <p:oleObj name="Equation" r:id="rId7" imgW="596880" imgH="253800" progId="Equation.DSMT4">
                  <p:embed/>
                  <p:pic>
                    <p:nvPicPr>
                      <p:cNvPr id="23" name="Object 22">
                        <a:extLst>
                          <a:ext uri="{FF2B5EF4-FFF2-40B4-BE49-F238E27FC236}">
                            <a16:creationId xmlns:a16="http://schemas.microsoft.com/office/drawing/2014/main" id="{1936A83A-51A5-496C-A9B1-5A3076C185E6}"/>
                          </a:ext>
                          <a:ext uri="{C183D7F6-B498-43B3-948B-1728B52AA6E4}">
                            <adec:decorative xmlns:adec="http://schemas.microsoft.com/office/drawing/2017/decorative" val="1"/>
                          </a:ext>
                        </a:extLst>
                      </p:cNvPr>
                      <p:cNvPicPr/>
                      <p:nvPr/>
                    </p:nvPicPr>
                    <p:blipFill>
                      <a:blip r:embed="rId8"/>
                      <a:stretch>
                        <a:fillRect/>
                      </a:stretch>
                    </p:blipFill>
                    <p:spPr>
                      <a:xfrm>
                        <a:off x="2525785" y="4152947"/>
                        <a:ext cx="411767" cy="175220"/>
                      </a:xfrm>
                      <a:prstGeom prst="rect">
                        <a:avLst/>
                      </a:prstGeom>
                      <a:solidFill>
                        <a:schemeClr val="bg1"/>
                      </a:solidFill>
                    </p:spPr>
                  </p:pic>
                </p:oleObj>
              </mc:Fallback>
            </mc:AlternateContent>
          </a:graphicData>
        </a:graphic>
      </p:graphicFrame>
      <p:pic>
        <p:nvPicPr>
          <p:cNvPr id="24" name="Content Placeholder 23">
            <a:extLst>
              <a:ext uri="{FF2B5EF4-FFF2-40B4-BE49-F238E27FC236}">
                <a16:creationId xmlns:a16="http://schemas.microsoft.com/office/drawing/2014/main" id="{8440042D-8849-45CD-8E12-764A3F277AB2}"/>
              </a:ext>
              <a:ext uri="{C183D7F6-B498-43B3-948B-1728B52AA6E4}">
                <adec:decorative xmlns:adec="http://schemas.microsoft.com/office/drawing/2017/decorative" val="1"/>
              </a:ext>
            </a:extLst>
          </p:cNvPr>
          <p:cNvPicPr>
            <a:picLocks noGrp="1" noChangeAspect="1"/>
          </p:cNvPicPr>
          <p:nvPr>
            <p:ph sz="quarter" idx="19"/>
          </p:nvPr>
        </p:nvPicPr>
        <p:blipFill>
          <a:blip r:embed="rId9"/>
          <a:stretch>
            <a:fillRect/>
          </a:stretch>
        </p:blipFill>
        <p:spPr>
          <a:xfrm>
            <a:off x="5940584" y="4059886"/>
            <a:ext cx="1518590" cy="443384"/>
          </a:xfrm>
          <a:prstGeom prst="rect">
            <a:avLst/>
          </a:prstGeom>
        </p:spPr>
      </p:pic>
      <p:graphicFrame>
        <p:nvGraphicFramePr>
          <p:cNvPr id="25" name="Object 24">
            <a:extLst>
              <a:ext uri="{FF2B5EF4-FFF2-40B4-BE49-F238E27FC236}">
                <a16:creationId xmlns:a16="http://schemas.microsoft.com/office/drawing/2014/main" id="{C424BFA8-7650-4ADC-9129-43E6C87891C9}"/>
              </a:ext>
              <a:ext uri="{C183D7F6-B498-43B3-948B-1728B52AA6E4}">
                <adec:decorative xmlns:adec="http://schemas.microsoft.com/office/drawing/2017/decorative" val="1"/>
              </a:ext>
            </a:extLst>
          </p:cNvPr>
          <p:cNvGraphicFramePr>
            <a:graphicFrameLocks noChangeAspect="1"/>
          </p:cNvGraphicFramePr>
          <p:nvPr>
            <p:extLst/>
          </p:nvPr>
        </p:nvGraphicFramePr>
        <p:xfrm>
          <a:off x="2538687" y="4776568"/>
          <a:ext cx="444019" cy="188945"/>
        </p:xfrm>
        <a:graphic>
          <a:graphicData uri="http://schemas.openxmlformats.org/presentationml/2006/ole">
            <mc:AlternateContent xmlns:mc="http://schemas.openxmlformats.org/markup-compatibility/2006">
              <mc:Choice xmlns:v="urn:schemas-microsoft-com:vml" Requires="v">
                <p:oleObj spid="_x0000_s2083" name="Equation" r:id="rId10" imgW="596880" imgH="253800" progId="Equation.DSMT4">
                  <p:embed/>
                </p:oleObj>
              </mc:Choice>
              <mc:Fallback>
                <p:oleObj name="Equation" r:id="rId10" imgW="596880" imgH="253800" progId="Equation.DSMT4">
                  <p:embed/>
                  <p:pic>
                    <p:nvPicPr>
                      <p:cNvPr id="25" name="Object 24">
                        <a:extLst>
                          <a:ext uri="{FF2B5EF4-FFF2-40B4-BE49-F238E27FC236}">
                            <a16:creationId xmlns:a16="http://schemas.microsoft.com/office/drawing/2014/main" id="{C424BFA8-7650-4ADC-9129-43E6C87891C9}"/>
                          </a:ext>
                          <a:ext uri="{C183D7F6-B498-43B3-948B-1728B52AA6E4}">
                            <adec:decorative xmlns:adec="http://schemas.microsoft.com/office/drawing/2017/decorative" val="1"/>
                          </a:ext>
                        </a:extLst>
                      </p:cNvPr>
                      <p:cNvPicPr/>
                      <p:nvPr/>
                    </p:nvPicPr>
                    <p:blipFill>
                      <a:blip r:embed="rId11"/>
                      <a:stretch>
                        <a:fillRect/>
                      </a:stretch>
                    </p:blipFill>
                    <p:spPr>
                      <a:xfrm>
                        <a:off x="2538687" y="4776568"/>
                        <a:ext cx="444019" cy="188945"/>
                      </a:xfrm>
                      <a:prstGeom prst="rect">
                        <a:avLst/>
                      </a:prstGeom>
                      <a:solidFill>
                        <a:schemeClr val="bg1"/>
                      </a:solidFill>
                    </p:spPr>
                  </p:pic>
                </p:oleObj>
              </mc:Fallback>
            </mc:AlternateContent>
          </a:graphicData>
        </a:graphic>
      </p:graphicFrame>
      <p:pic>
        <p:nvPicPr>
          <p:cNvPr id="26" name="Content Placeholder 25">
            <a:extLst>
              <a:ext uri="{FF2B5EF4-FFF2-40B4-BE49-F238E27FC236}">
                <a16:creationId xmlns:a16="http://schemas.microsoft.com/office/drawing/2014/main" id="{6D16EB15-C472-45F3-933B-ED2ABF2D24D4}"/>
              </a:ext>
              <a:ext uri="{C183D7F6-B498-43B3-948B-1728B52AA6E4}">
                <adec:decorative xmlns:adec="http://schemas.microsoft.com/office/drawing/2017/decorative" val="1"/>
              </a:ext>
            </a:extLst>
          </p:cNvPr>
          <p:cNvPicPr>
            <a:picLocks noGrp="1" noChangeAspect="1"/>
          </p:cNvPicPr>
          <p:nvPr>
            <p:ph sz="quarter" idx="20"/>
          </p:nvPr>
        </p:nvPicPr>
        <p:blipFill>
          <a:blip r:embed="rId12"/>
          <a:stretch>
            <a:fillRect/>
          </a:stretch>
        </p:blipFill>
        <p:spPr>
          <a:xfrm>
            <a:off x="5940584" y="4658773"/>
            <a:ext cx="1578375" cy="396875"/>
          </a:xfrm>
          <a:prstGeom prst="rect">
            <a:avLst/>
          </a:prstGeom>
        </p:spPr>
      </p:pic>
      <p:graphicFrame>
        <p:nvGraphicFramePr>
          <p:cNvPr id="27" name="Object 26">
            <a:extLst>
              <a:ext uri="{FF2B5EF4-FFF2-40B4-BE49-F238E27FC236}">
                <a16:creationId xmlns:a16="http://schemas.microsoft.com/office/drawing/2014/main" id="{98477B1E-F3A2-4C53-A366-9360581D82C1}"/>
              </a:ext>
              <a:ext uri="{C183D7F6-B498-43B3-948B-1728B52AA6E4}">
                <adec:decorative xmlns:adec="http://schemas.microsoft.com/office/drawing/2017/decorative" val="1"/>
              </a:ext>
            </a:extLst>
          </p:cNvPr>
          <p:cNvGraphicFramePr>
            <a:graphicFrameLocks noChangeAspect="1"/>
          </p:cNvGraphicFramePr>
          <p:nvPr>
            <p:extLst/>
          </p:nvPr>
        </p:nvGraphicFramePr>
        <p:xfrm>
          <a:off x="2548802" y="5318889"/>
          <a:ext cx="426693" cy="181572"/>
        </p:xfrm>
        <a:graphic>
          <a:graphicData uri="http://schemas.openxmlformats.org/presentationml/2006/ole">
            <mc:AlternateContent xmlns:mc="http://schemas.openxmlformats.org/markup-compatibility/2006">
              <mc:Choice xmlns:v="urn:schemas-microsoft-com:vml" Requires="v">
                <p:oleObj spid="_x0000_s2084" name="Equation" r:id="rId13" imgW="596880" imgH="253800" progId="Equation.DSMT4">
                  <p:embed/>
                </p:oleObj>
              </mc:Choice>
              <mc:Fallback>
                <p:oleObj name="Equation" r:id="rId13" imgW="596880" imgH="253800" progId="Equation.DSMT4">
                  <p:embed/>
                  <p:pic>
                    <p:nvPicPr>
                      <p:cNvPr id="27" name="Object 26">
                        <a:extLst>
                          <a:ext uri="{FF2B5EF4-FFF2-40B4-BE49-F238E27FC236}">
                            <a16:creationId xmlns:a16="http://schemas.microsoft.com/office/drawing/2014/main" id="{98477B1E-F3A2-4C53-A366-9360581D82C1}"/>
                          </a:ext>
                          <a:ext uri="{C183D7F6-B498-43B3-948B-1728B52AA6E4}">
                            <adec:decorative xmlns:adec="http://schemas.microsoft.com/office/drawing/2017/decorative" val="1"/>
                          </a:ext>
                        </a:extLst>
                      </p:cNvPr>
                      <p:cNvPicPr/>
                      <p:nvPr/>
                    </p:nvPicPr>
                    <p:blipFill>
                      <a:blip r:embed="rId14"/>
                      <a:stretch>
                        <a:fillRect/>
                      </a:stretch>
                    </p:blipFill>
                    <p:spPr>
                      <a:xfrm>
                        <a:off x="2548802" y="5318889"/>
                        <a:ext cx="426693" cy="181572"/>
                      </a:xfrm>
                      <a:prstGeom prst="rect">
                        <a:avLst/>
                      </a:prstGeom>
                      <a:solidFill>
                        <a:schemeClr val="bg1"/>
                      </a:solidFill>
                    </p:spPr>
                  </p:pic>
                </p:oleObj>
              </mc:Fallback>
            </mc:AlternateContent>
          </a:graphicData>
        </a:graphic>
      </p:graphicFrame>
      <p:pic>
        <p:nvPicPr>
          <p:cNvPr id="29" name="Content Placeholder 28">
            <a:extLst>
              <a:ext uri="{FF2B5EF4-FFF2-40B4-BE49-F238E27FC236}">
                <a16:creationId xmlns:a16="http://schemas.microsoft.com/office/drawing/2014/main" id="{CEF23638-A540-48E0-902E-AD4CB246B90E}"/>
              </a:ext>
              <a:ext uri="{C183D7F6-B498-43B3-948B-1728B52AA6E4}">
                <adec:decorative xmlns:adec="http://schemas.microsoft.com/office/drawing/2017/decorative" val="1"/>
              </a:ext>
            </a:extLst>
          </p:cNvPr>
          <p:cNvPicPr>
            <a:picLocks noGrp="1" noChangeAspect="1"/>
          </p:cNvPicPr>
          <p:nvPr>
            <p:ph sz="quarter" idx="21"/>
          </p:nvPr>
        </p:nvPicPr>
        <p:blipFill>
          <a:blip r:embed="rId15"/>
          <a:stretch>
            <a:fillRect/>
          </a:stretch>
        </p:blipFill>
        <p:spPr>
          <a:xfrm>
            <a:off x="5961832" y="5218046"/>
            <a:ext cx="1880684" cy="425450"/>
          </a:xfrm>
          <a:prstGeom prst="rect">
            <a:avLst/>
          </a:prstGeom>
        </p:spPr>
      </p:pic>
      <p:graphicFrame>
        <p:nvGraphicFramePr>
          <p:cNvPr id="28" name="Object 27">
            <a:extLst>
              <a:ext uri="{FF2B5EF4-FFF2-40B4-BE49-F238E27FC236}">
                <a16:creationId xmlns:a16="http://schemas.microsoft.com/office/drawing/2014/main" id="{A7DABB8E-BCC8-41DF-B621-E340B40B8E1E}"/>
              </a:ext>
              <a:ext uri="{C183D7F6-B498-43B3-948B-1728B52AA6E4}">
                <adec:decorative xmlns:adec="http://schemas.microsoft.com/office/drawing/2017/decorative" val="1"/>
              </a:ext>
            </a:extLst>
          </p:cNvPr>
          <p:cNvGraphicFramePr>
            <a:graphicFrameLocks noChangeAspect="1"/>
          </p:cNvGraphicFramePr>
          <p:nvPr>
            <p:extLst/>
          </p:nvPr>
        </p:nvGraphicFramePr>
        <p:xfrm>
          <a:off x="2556061" y="5906715"/>
          <a:ext cx="426693" cy="181572"/>
        </p:xfrm>
        <a:graphic>
          <a:graphicData uri="http://schemas.openxmlformats.org/presentationml/2006/ole">
            <mc:AlternateContent xmlns:mc="http://schemas.openxmlformats.org/markup-compatibility/2006">
              <mc:Choice xmlns:v="urn:schemas-microsoft-com:vml" Requires="v">
                <p:oleObj spid="_x0000_s2085" name="Equation" r:id="rId16" imgW="596880" imgH="253800" progId="Equation.DSMT4">
                  <p:embed/>
                </p:oleObj>
              </mc:Choice>
              <mc:Fallback>
                <p:oleObj name="Equation" r:id="rId16" imgW="596880" imgH="253800" progId="Equation.DSMT4">
                  <p:embed/>
                  <p:pic>
                    <p:nvPicPr>
                      <p:cNvPr id="28" name="Object 27">
                        <a:extLst>
                          <a:ext uri="{FF2B5EF4-FFF2-40B4-BE49-F238E27FC236}">
                            <a16:creationId xmlns:a16="http://schemas.microsoft.com/office/drawing/2014/main" id="{A7DABB8E-BCC8-41DF-B621-E340B40B8E1E}"/>
                          </a:ext>
                          <a:ext uri="{C183D7F6-B498-43B3-948B-1728B52AA6E4}">
                            <adec:decorative xmlns:adec="http://schemas.microsoft.com/office/drawing/2017/decorative" val="1"/>
                          </a:ext>
                        </a:extLst>
                      </p:cNvPr>
                      <p:cNvPicPr/>
                      <p:nvPr/>
                    </p:nvPicPr>
                    <p:blipFill>
                      <a:blip r:embed="rId17"/>
                      <a:stretch>
                        <a:fillRect/>
                      </a:stretch>
                    </p:blipFill>
                    <p:spPr>
                      <a:xfrm>
                        <a:off x="2556061" y="5906715"/>
                        <a:ext cx="426693" cy="181572"/>
                      </a:xfrm>
                      <a:prstGeom prst="rect">
                        <a:avLst/>
                      </a:prstGeom>
                      <a:solidFill>
                        <a:schemeClr val="bg1"/>
                      </a:solidFill>
                    </p:spPr>
                  </p:pic>
                </p:oleObj>
              </mc:Fallback>
            </mc:AlternateContent>
          </a:graphicData>
        </a:graphic>
      </p:graphicFrame>
      <p:pic>
        <p:nvPicPr>
          <p:cNvPr id="30" name="Content Placeholder 29">
            <a:extLst>
              <a:ext uri="{FF2B5EF4-FFF2-40B4-BE49-F238E27FC236}">
                <a16:creationId xmlns:a16="http://schemas.microsoft.com/office/drawing/2014/main" id="{918C5E4F-9657-4763-82CA-BC75C6E072E1}"/>
              </a:ext>
              <a:ext uri="{C183D7F6-B498-43B3-948B-1728B52AA6E4}">
                <adec:decorative xmlns:adec="http://schemas.microsoft.com/office/drawing/2017/decorative" val="1"/>
              </a:ext>
            </a:extLst>
          </p:cNvPr>
          <p:cNvPicPr>
            <a:picLocks noGrp="1" noChangeAspect="1"/>
          </p:cNvPicPr>
          <p:nvPr>
            <p:ph sz="quarter" idx="22"/>
          </p:nvPr>
        </p:nvPicPr>
        <p:blipFill>
          <a:blip r:embed="rId18"/>
          <a:stretch>
            <a:fillRect/>
          </a:stretch>
        </p:blipFill>
        <p:spPr>
          <a:xfrm>
            <a:off x="5961832" y="5791551"/>
            <a:ext cx="2464098" cy="482600"/>
          </a:xfrm>
          <a:prstGeom prst="rect">
            <a:avLst/>
          </a:prstGeom>
        </p:spPr>
      </p:pic>
    </p:spTree>
    <p:extLst>
      <p:ext uri="{BB962C8B-B14F-4D97-AF65-F5344CB8AC3E}">
        <p14:creationId xmlns:p14="http://schemas.microsoft.com/office/powerpoint/2010/main" val="2362958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p:txBody>
          <a:bodyPr/>
          <a:lstStyle/>
          <a:p>
            <a:r>
              <a:rPr lang="en-IN" dirty="0"/>
              <a:t>Monounsaturated Fatty Acids</a:t>
            </a:r>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199" y="1546406"/>
            <a:ext cx="7554687" cy="369480"/>
          </a:xfrm>
        </p:spPr>
        <p:txBody>
          <a:bodyPr/>
          <a:lstStyle/>
          <a:p>
            <a:pPr marL="432" indent="0">
              <a:buNone/>
            </a:pPr>
            <a:r>
              <a:rPr lang="en-US" sz="2200" dirty="0"/>
              <a:t>Fatty acids can be </a:t>
            </a:r>
            <a:r>
              <a:rPr lang="en-US" sz="2200" b="1" dirty="0"/>
              <a:t>monounsaturated</a:t>
            </a:r>
            <a:r>
              <a:rPr lang="en-US" sz="2200" dirty="0"/>
              <a:t>, with only one double</a:t>
            </a:r>
            <a:endParaRPr lang="en-IN" sz="2200" dirty="0"/>
          </a:p>
        </p:txBody>
      </p:sp>
      <p:graphicFrame>
        <p:nvGraphicFramePr>
          <p:cNvPr id="18" name="Object 17" descr="C, double bond, C.">
            <a:extLst>
              <a:ext uri="{FF2B5EF4-FFF2-40B4-BE49-F238E27FC236}">
                <a16:creationId xmlns:a16="http://schemas.microsoft.com/office/drawing/2014/main" id="{99D0BF2E-C9E9-45EC-8B82-C903F672A879}"/>
              </a:ext>
            </a:extLst>
          </p:cNvPr>
          <p:cNvGraphicFramePr>
            <a:graphicFrameLocks noChangeAspect="1"/>
          </p:cNvGraphicFramePr>
          <p:nvPr>
            <p:extLst/>
          </p:nvPr>
        </p:nvGraphicFramePr>
        <p:xfrm>
          <a:off x="432385" y="2030513"/>
          <a:ext cx="787400" cy="241300"/>
        </p:xfrm>
        <a:graphic>
          <a:graphicData uri="http://schemas.openxmlformats.org/presentationml/2006/ole">
            <mc:AlternateContent xmlns:mc="http://schemas.openxmlformats.org/markup-compatibility/2006">
              <mc:Choice xmlns:v="urn:schemas-microsoft-com:vml" Requires="v">
                <p:oleObj spid="_x0000_s3094" name="Equation" r:id="rId3" imgW="952200" imgH="291960" progId="Equation.DSMT4">
                  <p:embed/>
                </p:oleObj>
              </mc:Choice>
              <mc:Fallback>
                <p:oleObj name="Equation" r:id="rId3" imgW="952200" imgH="291960" progId="Equation.DSMT4">
                  <p:embed/>
                  <p:pic>
                    <p:nvPicPr>
                      <p:cNvPr id="18" name="Object 17" descr="C, double bond, C.">
                        <a:extLst>
                          <a:ext uri="{FF2B5EF4-FFF2-40B4-BE49-F238E27FC236}">
                            <a16:creationId xmlns:a16="http://schemas.microsoft.com/office/drawing/2014/main" id="{99D0BF2E-C9E9-45EC-8B82-C903F672A879}"/>
                          </a:ext>
                        </a:extLst>
                      </p:cNvPr>
                      <p:cNvPicPr/>
                      <p:nvPr/>
                    </p:nvPicPr>
                    <p:blipFill>
                      <a:blip r:embed="rId4"/>
                      <a:stretch>
                        <a:fillRect/>
                      </a:stretch>
                    </p:blipFill>
                    <p:spPr>
                      <a:xfrm>
                        <a:off x="432385" y="2030513"/>
                        <a:ext cx="787400" cy="2413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AB5F522-E372-48F8-A1ED-9CB5D965E300}"/>
              </a:ext>
            </a:extLst>
          </p:cNvPr>
          <p:cNvSpPr>
            <a:spLocks noGrp="1"/>
          </p:cNvSpPr>
          <p:nvPr>
            <p:ph sz="quarter" idx="15"/>
          </p:nvPr>
        </p:nvSpPr>
        <p:spPr>
          <a:xfrm>
            <a:off x="1335311" y="1971276"/>
            <a:ext cx="3219818" cy="394553"/>
          </a:xfrm>
        </p:spPr>
        <p:txBody>
          <a:bodyPr/>
          <a:lstStyle/>
          <a:p>
            <a:pPr marL="432" indent="0">
              <a:buNone/>
            </a:pPr>
            <a:r>
              <a:rPr lang="en-US" sz="2200" dirty="0"/>
              <a:t>bond in the carbon chain.</a:t>
            </a:r>
            <a:endParaRPr lang="en-IN" sz="2200" dirty="0"/>
          </a:p>
        </p:txBody>
      </p:sp>
      <p:sp>
        <p:nvSpPr>
          <p:cNvPr id="6" name="Content Placeholder 5">
            <a:extLst>
              <a:ext uri="{FF2B5EF4-FFF2-40B4-BE49-F238E27FC236}">
                <a16:creationId xmlns:a16="http://schemas.microsoft.com/office/drawing/2014/main" id="{60468A9C-7A47-4BC8-B64A-D88964B384DE}"/>
              </a:ext>
            </a:extLst>
          </p:cNvPr>
          <p:cNvSpPr>
            <a:spLocks noGrp="1"/>
          </p:cNvSpPr>
          <p:nvPr>
            <p:ph sz="quarter" idx="17"/>
          </p:nvPr>
        </p:nvSpPr>
        <p:spPr>
          <a:xfrm>
            <a:off x="454672" y="2465358"/>
            <a:ext cx="8210357" cy="379443"/>
          </a:xfrm>
        </p:spPr>
        <p:txBody>
          <a:bodyPr/>
          <a:lstStyle/>
          <a:p>
            <a:pPr marL="432" indent="0">
              <a:buNone/>
            </a:pPr>
            <a:r>
              <a:rPr lang="en-US" sz="2200" b="1" dirty="0"/>
              <a:t>Table 15.1</a:t>
            </a:r>
            <a:r>
              <a:rPr lang="en-US" sz="2200" dirty="0"/>
              <a:t> Structures and Melting Points of Common Fatty Acids</a:t>
            </a:r>
            <a:endParaRPr lang="en-IN" sz="2200" dirty="0"/>
          </a:p>
        </p:txBody>
      </p:sp>
      <p:graphicFrame>
        <p:nvGraphicFramePr>
          <p:cNvPr id="20" name="Table 20">
            <a:extLst>
              <a:ext uri="{FF2B5EF4-FFF2-40B4-BE49-F238E27FC236}">
                <a16:creationId xmlns:a16="http://schemas.microsoft.com/office/drawing/2014/main" id="{BD40D78A-B521-4FC7-A95A-0F78CF6EE571}"/>
              </a:ext>
            </a:extLst>
          </p:cNvPr>
          <p:cNvGraphicFramePr>
            <a:graphicFrameLocks noGrp="1"/>
          </p:cNvGraphicFramePr>
          <p:nvPr>
            <p:ph sz="quarter" idx="18"/>
            <p:extLst/>
          </p:nvPr>
        </p:nvGraphicFramePr>
        <p:xfrm>
          <a:off x="460375" y="2943906"/>
          <a:ext cx="8204655" cy="2409623"/>
        </p:xfrm>
        <a:graphic>
          <a:graphicData uri="http://schemas.openxmlformats.org/drawingml/2006/table">
            <a:tbl>
              <a:tblPr firstRow="1" bandRow="1">
                <a:tableStyleId>{40F9630F-82C1-40B7-BC3A-925EFCFF5E92}</a:tableStyleId>
              </a:tblPr>
              <a:tblGrid>
                <a:gridCol w="1528082">
                  <a:extLst>
                    <a:ext uri="{9D8B030D-6E8A-4147-A177-3AD203B41FA5}">
                      <a16:colId xmlns:a16="http://schemas.microsoft.com/office/drawing/2014/main" val="2025667009"/>
                    </a:ext>
                  </a:extLst>
                </a:gridCol>
                <a:gridCol w="1567543">
                  <a:extLst>
                    <a:ext uri="{9D8B030D-6E8A-4147-A177-3AD203B41FA5}">
                      <a16:colId xmlns:a16="http://schemas.microsoft.com/office/drawing/2014/main" val="4288075768"/>
                    </a:ext>
                  </a:extLst>
                </a:gridCol>
                <a:gridCol w="1277257">
                  <a:extLst>
                    <a:ext uri="{9D8B030D-6E8A-4147-A177-3AD203B41FA5}">
                      <a16:colId xmlns:a16="http://schemas.microsoft.com/office/drawing/2014/main" val="388337302"/>
                    </a:ext>
                  </a:extLst>
                </a:gridCol>
                <a:gridCol w="1088572">
                  <a:extLst>
                    <a:ext uri="{9D8B030D-6E8A-4147-A177-3AD203B41FA5}">
                      <a16:colId xmlns:a16="http://schemas.microsoft.com/office/drawing/2014/main" val="542440466"/>
                    </a:ext>
                  </a:extLst>
                </a:gridCol>
                <a:gridCol w="2743201">
                  <a:extLst>
                    <a:ext uri="{9D8B030D-6E8A-4147-A177-3AD203B41FA5}">
                      <a16:colId xmlns:a16="http://schemas.microsoft.com/office/drawing/2014/main" val="3331090497"/>
                    </a:ext>
                  </a:extLst>
                </a:gridCol>
              </a:tblGrid>
              <a:tr h="452437">
                <a:tc>
                  <a:txBody>
                    <a:bodyPr/>
                    <a:lstStyle/>
                    <a:p>
                      <a:r>
                        <a:rPr lang="en-IN" b="1" dirty="0">
                          <a:latin typeface="+mn-lt"/>
                        </a:rPr>
                        <a:t>Name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Carbon Atoms:</a:t>
                      </a:r>
                    </a:p>
                    <a:p>
                      <a:r>
                        <a:rPr lang="en-IN" sz="1400" b="1" i="0" u="none" strike="noStrike" cap="none" baseline="0" dirty="0">
                          <a:solidFill>
                            <a:schemeClr val="tx1"/>
                          </a:solidFill>
                          <a:latin typeface="+mn-lt"/>
                          <a:ea typeface="+mn-ea"/>
                          <a:cs typeface="+mn-cs"/>
                          <a:sym typeface="Arial"/>
                        </a:rPr>
                        <a:t>Double Bonds</a:t>
                      </a:r>
                      <a:endParaRPr lang="en-IN"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Present in</a:t>
                      </a:r>
                      <a:endParaRPr lang="en-IN"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Melting</a:t>
                      </a:r>
                    </a:p>
                    <a:p>
                      <a:r>
                        <a:rPr lang="en-IN" sz="1400" b="1" i="0" u="none" strike="noStrike" cap="none" baseline="0" dirty="0">
                          <a:solidFill>
                            <a:schemeClr val="tx1"/>
                          </a:solidFill>
                          <a:latin typeface="+mn-lt"/>
                          <a:ea typeface="+mn-ea"/>
                          <a:cs typeface="+mn-cs"/>
                          <a:sym typeface="Arial"/>
                        </a:rPr>
                        <a:t>Point </a:t>
                      </a:r>
                      <a:r>
                        <a:rPr lang="en-IN" sz="100" b="1" i="0" u="none" strike="noStrike" cap="none" baseline="0" dirty="0">
                          <a:solidFill>
                            <a:schemeClr val="tx1"/>
                          </a:solidFill>
                          <a:latin typeface="+mn-lt"/>
                          <a:ea typeface="+mn-ea"/>
                          <a:cs typeface="+mn-cs"/>
                          <a:sym typeface="Arial"/>
                        </a:rPr>
                        <a:t>degrees Celsius</a:t>
                      </a:r>
                      <a:endParaRPr lang="en-IN" sz="100"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Structures</a:t>
                      </a:r>
                      <a:endParaRPr lang="en-IN"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8225444"/>
                  </a:ext>
                </a:extLst>
              </a:tr>
              <a:tr h="514848">
                <a:tc>
                  <a:txBody>
                    <a:bodyPr/>
                    <a:lstStyle/>
                    <a:p>
                      <a:r>
                        <a:rPr lang="en-IN" sz="1400" b="1" i="0" u="none" strike="noStrike" cap="none" baseline="0" dirty="0">
                          <a:solidFill>
                            <a:schemeClr val="tx1"/>
                          </a:solidFill>
                          <a:latin typeface="+mn-lt"/>
                          <a:ea typeface="+mn-ea"/>
                          <a:cs typeface="+mn-cs"/>
                          <a:sym typeface="Arial"/>
                        </a:rPr>
                        <a:t>Monounsaturated Fatty Acids</a:t>
                      </a:r>
                      <a:endParaRPr lang="en-IN"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381448"/>
                  </a:ext>
                </a:extLst>
              </a:tr>
              <a:tr h="641783">
                <a:tc>
                  <a:txBody>
                    <a:bodyPr/>
                    <a:lstStyle/>
                    <a:p>
                      <a:pPr marL="0" indent="0"/>
                      <a:r>
                        <a:rPr lang="en-IN" sz="1400" b="0" i="0" u="none" strike="noStrike" cap="none" baseline="0" dirty="0">
                          <a:solidFill>
                            <a:schemeClr val="tx1"/>
                          </a:solidFill>
                          <a:latin typeface="+mn-lt"/>
                          <a:ea typeface="+mn-ea"/>
                          <a:cs typeface="+mn-cs"/>
                          <a:sym typeface="Arial"/>
                        </a:rPr>
                        <a:t>Palmitoleic acid</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16 to 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Butter</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mn-lt"/>
                        </a:rPr>
                        <a:t>0</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00" b="0" i="0" u="none" strike="noStrike" dirty="0">
                          <a:solidFill>
                            <a:schemeClr val="tx1"/>
                          </a:solidFill>
                          <a:effectLst/>
                          <a:latin typeface="+mn-lt"/>
                        </a:rPr>
                        <a:t>C H 3, single bond, left parenthesis, C H 2, right parenthesis, sub 5, single bond, C H, double bond, C H, single bond, left parenthesis, C H 2, right parenthesis, sub 7, single bond, C O </a:t>
                      </a:r>
                      <a:r>
                        <a:rPr lang="en-US" sz="100" b="0" i="0" u="none" strike="noStrike" dirty="0" err="1">
                          <a:solidFill>
                            <a:schemeClr val="tx1"/>
                          </a:solidFill>
                          <a:effectLst/>
                          <a:latin typeface="+mn-lt"/>
                        </a:rPr>
                        <a:t>O</a:t>
                      </a:r>
                      <a:r>
                        <a:rPr lang="en-US" sz="100" b="0" i="0" u="none" strike="noStrike" dirty="0">
                          <a:solidFill>
                            <a:schemeClr val="tx1"/>
                          </a:solidFill>
                          <a:effectLst/>
                          <a:latin typeface="+mn-lt"/>
                        </a:rPr>
                        <a:t> H. This gives a 16 carbon chain that ends with O H and where C 16 is double bonded to O. C 7 and C 8 are double bonded, and that bonds changes the zigzag pattern of the chain.</a:t>
                      </a: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3976980"/>
                  </a:ext>
                </a:extLst>
              </a:tr>
              <a:tr h="553028">
                <a:tc>
                  <a:txBody>
                    <a:bodyPr/>
                    <a:lstStyle/>
                    <a:p>
                      <a:r>
                        <a:rPr lang="en-IN" sz="1400" b="0" i="0" u="none" strike="noStrike" cap="none" baseline="0" dirty="0">
                          <a:solidFill>
                            <a:schemeClr val="tx1"/>
                          </a:solidFill>
                          <a:latin typeface="+mn-lt"/>
                          <a:ea typeface="+mn-ea"/>
                          <a:cs typeface="+mn-cs"/>
                          <a:sym typeface="Arial"/>
                        </a:rPr>
                        <a:t>Oleic acid</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18 to 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lang="en-IN" sz="1400" b="0" i="0" u="none" strike="noStrike" cap="none" baseline="0" dirty="0">
                          <a:solidFill>
                            <a:schemeClr val="tx1"/>
                          </a:solidFill>
                          <a:latin typeface="+mn-lt"/>
                          <a:ea typeface="+mn-ea"/>
                          <a:cs typeface="+mn-cs"/>
                          <a:sym typeface="Arial"/>
                        </a:rPr>
                        <a:t>Olives, pecan, grapeseed</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mn-lt"/>
                        </a:rPr>
                        <a:t>14</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00" b="0" i="0" u="none" strike="noStrike" dirty="0">
                          <a:solidFill>
                            <a:schemeClr val="tx1"/>
                          </a:solidFill>
                          <a:effectLst/>
                          <a:latin typeface="+mn-lt"/>
                        </a:rPr>
                        <a:t>C H 3, single bond, left parenthesis, C H 2, right parenthesis, sub 7, single bond, C H, double bond, C H, single bond, left parenthesis, C H 2, right parenthesis, sub 7, single bond, C O </a:t>
                      </a:r>
                      <a:r>
                        <a:rPr lang="en-US" sz="100" b="0" i="0" u="none" strike="noStrike" dirty="0" err="1">
                          <a:solidFill>
                            <a:schemeClr val="tx1"/>
                          </a:solidFill>
                          <a:effectLst/>
                          <a:latin typeface="+mn-lt"/>
                        </a:rPr>
                        <a:t>O</a:t>
                      </a:r>
                      <a:r>
                        <a:rPr lang="en-US" sz="100" b="0" i="0" u="none" strike="noStrike" dirty="0">
                          <a:solidFill>
                            <a:schemeClr val="tx1"/>
                          </a:solidFill>
                          <a:effectLst/>
                          <a:latin typeface="+mn-lt"/>
                        </a:rPr>
                        <a:t> H. This gives an 18 carbon chain that ends with O H and where C 18 is double bonded to O. C 9 and C 10 are double bonded, and that bonds changes the zigzag pattern of the chain.</a:t>
                      </a: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7664485"/>
                  </a:ext>
                </a:extLst>
              </a:tr>
            </a:tbl>
          </a:graphicData>
        </a:graphic>
      </p:graphicFrame>
      <p:graphicFrame>
        <p:nvGraphicFramePr>
          <p:cNvPr id="22" name="Object 21">
            <a:extLst>
              <a:ext uri="{FF2B5EF4-FFF2-40B4-BE49-F238E27FC236}">
                <a16:creationId xmlns:a16="http://schemas.microsoft.com/office/drawing/2014/main" id="{E8B14B08-CBA4-482E-B55E-1A5FBF5FD25B}"/>
              </a:ext>
              <a:ext uri="{C183D7F6-B498-43B3-948B-1728B52AA6E4}">
                <adec:decorative xmlns:adec="http://schemas.microsoft.com/office/drawing/2017/decorative" val="1"/>
              </a:ext>
            </a:extLst>
          </p:cNvPr>
          <p:cNvGraphicFramePr>
            <a:graphicFrameLocks noChangeAspect="1"/>
          </p:cNvGraphicFramePr>
          <p:nvPr>
            <p:extLst/>
          </p:nvPr>
        </p:nvGraphicFramePr>
        <p:xfrm>
          <a:off x="5413804" y="3184454"/>
          <a:ext cx="355645" cy="260228"/>
        </p:xfrm>
        <a:graphic>
          <a:graphicData uri="http://schemas.openxmlformats.org/presentationml/2006/ole">
            <mc:AlternateContent xmlns:mc="http://schemas.openxmlformats.org/markup-compatibility/2006">
              <mc:Choice xmlns:v="urn:schemas-microsoft-com:vml" Requires="v">
                <p:oleObj spid="_x0000_s3095" name="Equation" r:id="rId5" imgW="520560" imgH="380880" progId="Equation.DSMT4">
                  <p:embed/>
                </p:oleObj>
              </mc:Choice>
              <mc:Fallback>
                <p:oleObj name="Equation" r:id="rId5" imgW="520560" imgH="380880" progId="Equation.DSMT4">
                  <p:embed/>
                  <p:pic>
                    <p:nvPicPr>
                      <p:cNvPr id="22" name="Object 21">
                        <a:extLst>
                          <a:ext uri="{FF2B5EF4-FFF2-40B4-BE49-F238E27FC236}">
                            <a16:creationId xmlns:a16="http://schemas.microsoft.com/office/drawing/2014/main" id="{E8B14B08-CBA4-482E-B55E-1A5FBF5FD25B}"/>
                          </a:ext>
                          <a:ext uri="{C183D7F6-B498-43B3-948B-1728B52AA6E4}">
                            <adec:decorative xmlns:adec="http://schemas.microsoft.com/office/drawing/2017/decorative" val="1"/>
                          </a:ext>
                        </a:extLst>
                      </p:cNvPr>
                      <p:cNvPicPr/>
                      <p:nvPr/>
                    </p:nvPicPr>
                    <p:blipFill>
                      <a:blip r:embed="rId6"/>
                      <a:stretch>
                        <a:fillRect/>
                      </a:stretch>
                    </p:blipFill>
                    <p:spPr>
                      <a:xfrm>
                        <a:off x="5413804" y="3184454"/>
                        <a:ext cx="355645" cy="260228"/>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DBEAD7D0-AA02-43F9-BA24-30B86F4C1289}"/>
              </a:ext>
              <a:ext uri="{C183D7F6-B498-43B3-948B-1728B52AA6E4}">
                <adec:decorative xmlns:adec="http://schemas.microsoft.com/office/drawing/2017/decorative" val="1"/>
              </a:ext>
            </a:extLst>
          </p:cNvPr>
          <p:cNvGraphicFramePr>
            <a:graphicFrameLocks noChangeAspect="1"/>
          </p:cNvGraphicFramePr>
          <p:nvPr>
            <p:extLst/>
          </p:nvPr>
        </p:nvGraphicFramePr>
        <p:xfrm>
          <a:off x="2566099" y="4170142"/>
          <a:ext cx="349361" cy="162493"/>
        </p:xfrm>
        <a:graphic>
          <a:graphicData uri="http://schemas.openxmlformats.org/presentationml/2006/ole">
            <mc:AlternateContent xmlns:mc="http://schemas.openxmlformats.org/markup-compatibility/2006">
              <mc:Choice xmlns:v="urn:schemas-microsoft-com:vml" Requires="v">
                <p:oleObj spid="_x0000_s3096" name="Equation" r:id="rId7" imgW="545760" imgH="253800" progId="Equation.DSMT4">
                  <p:embed/>
                </p:oleObj>
              </mc:Choice>
              <mc:Fallback>
                <p:oleObj name="Equation" r:id="rId7" imgW="545760" imgH="253800" progId="Equation.DSMT4">
                  <p:embed/>
                  <p:pic>
                    <p:nvPicPr>
                      <p:cNvPr id="9" name="Object 8">
                        <a:extLst>
                          <a:ext uri="{FF2B5EF4-FFF2-40B4-BE49-F238E27FC236}">
                            <a16:creationId xmlns:a16="http://schemas.microsoft.com/office/drawing/2014/main" id="{DBEAD7D0-AA02-43F9-BA24-30B86F4C1289}"/>
                          </a:ext>
                          <a:ext uri="{C183D7F6-B498-43B3-948B-1728B52AA6E4}">
                            <adec:decorative xmlns:adec="http://schemas.microsoft.com/office/drawing/2017/decorative" val="1"/>
                          </a:ext>
                        </a:extLst>
                      </p:cNvPr>
                      <p:cNvPicPr/>
                      <p:nvPr/>
                    </p:nvPicPr>
                    <p:blipFill>
                      <a:blip r:embed="rId8"/>
                      <a:stretch>
                        <a:fillRect/>
                      </a:stretch>
                    </p:blipFill>
                    <p:spPr>
                      <a:xfrm>
                        <a:off x="2566099" y="4170142"/>
                        <a:ext cx="349361" cy="162493"/>
                      </a:xfrm>
                      <a:prstGeom prst="rect">
                        <a:avLst/>
                      </a:prstGeom>
                      <a:solidFill>
                        <a:schemeClr val="bg1"/>
                      </a:solidFill>
                    </p:spPr>
                  </p:pic>
                </p:oleObj>
              </mc:Fallback>
            </mc:AlternateContent>
          </a:graphicData>
        </a:graphic>
      </p:graphicFrame>
      <p:pic>
        <p:nvPicPr>
          <p:cNvPr id="12" name="Content Placeholder 11">
            <a:extLst>
              <a:ext uri="{FF2B5EF4-FFF2-40B4-BE49-F238E27FC236}">
                <a16:creationId xmlns:a16="http://schemas.microsoft.com/office/drawing/2014/main" id="{BD2298F8-1CD3-406E-BE67-71F4F995876D}"/>
              </a:ext>
              <a:ext uri="{C183D7F6-B498-43B3-948B-1728B52AA6E4}">
                <adec:decorative xmlns:adec="http://schemas.microsoft.com/office/drawing/2017/decorative" val="1"/>
              </a:ext>
            </a:extLst>
          </p:cNvPr>
          <p:cNvPicPr>
            <a:picLocks noGrp="1" noChangeAspect="1"/>
          </p:cNvPicPr>
          <p:nvPr>
            <p:ph sz="quarter" idx="19"/>
          </p:nvPr>
        </p:nvPicPr>
        <p:blipFill>
          <a:blip r:embed="rId9"/>
          <a:stretch>
            <a:fillRect/>
          </a:stretch>
        </p:blipFill>
        <p:spPr>
          <a:xfrm>
            <a:off x="5936053" y="4013563"/>
            <a:ext cx="2334985" cy="544830"/>
          </a:xfrm>
          <a:prstGeom prst="rect">
            <a:avLst/>
          </a:prstGeom>
        </p:spPr>
      </p:pic>
      <p:graphicFrame>
        <p:nvGraphicFramePr>
          <p:cNvPr id="31" name="Object 30">
            <a:extLst>
              <a:ext uri="{FF2B5EF4-FFF2-40B4-BE49-F238E27FC236}">
                <a16:creationId xmlns:a16="http://schemas.microsoft.com/office/drawing/2014/main" id="{6E7729D8-2624-4506-99A5-B2DD2C0614F6}"/>
              </a:ext>
              <a:ext uri="{C183D7F6-B498-43B3-948B-1728B52AA6E4}">
                <adec:decorative xmlns:adec="http://schemas.microsoft.com/office/drawing/2017/decorative" val="1"/>
              </a:ext>
            </a:extLst>
          </p:cNvPr>
          <p:cNvGraphicFramePr>
            <a:graphicFrameLocks noChangeAspect="1"/>
          </p:cNvGraphicFramePr>
          <p:nvPr>
            <p:extLst/>
          </p:nvPr>
        </p:nvGraphicFramePr>
        <p:xfrm>
          <a:off x="2554282" y="4806514"/>
          <a:ext cx="372995" cy="173485"/>
        </p:xfrm>
        <a:graphic>
          <a:graphicData uri="http://schemas.openxmlformats.org/presentationml/2006/ole">
            <mc:AlternateContent xmlns:mc="http://schemas.openxmlformats.org/markup-compatibility/2006">
              <mc:Choice xmlns:v="urn:schemas-microsoft-com:vml" Requires="v">
                <p:oleObj spid="_x0000_s3097" name="Equation" r:id="rId10" imgW="545760" imgH="253800" progId="Equation.DSMT4">
                  <p:embed/>
                </p:oleObj>
              </mc:Choice>
              <mc:Fallback>
                <p:oleObj name="Equation" r:id="rId10" imgW="545760" imgH="253800" progId="Equation.DSMT4">
                  <p:embed/>
                  <p:pic>
                    <p:nvPicPr>
                      <p:cNvPr id="31" name="Object 30">
                        <a:extLst>
                          <a:ext uri="{FF2B5EF4-FFF2-40B4-BE49-F238E27FC236}">
                            <a16:creationId xmlns:a16="http://schemas.microsoft.com/office/drawing/2014/main" id="{6E7729D8-2624-4506-99A5-B2DD2C0614F6}"/>
                          </a:ext>
                          <a:ext uri="{C183D7F6-B498-43B3-948B-1728B52AA6E4}">
                            <adec:decorative xmlns:adec="http://schemas.microsoft.com/office/drawing/2017/decorative" val="1"/>
                          </a:ext>
                        </a:extLst>
                      </p:cNvPr>
                      <p:cNvPicPr/>
                      <p:nvPr/>
                    </p:nvPicPr>
                    <p:blipFill>
                      <a:blip r:embed="rId11"/>
                      <a:stretch>
                        <a:fillRect/>
                      </a:stretch>
                    </p:blipFill>
                    <p:spPr>
                      <a:xfrm>
                        <a:off x="2554282" y="4806514"/>
                        <a:ext cx="372995" cy="173485"/>
                      </a:xfrm>
                      <a:prstGeom prst="rect">
                        <a:avLst/>
                      </a:prstGeom>
                      <a:solidFill>
                        <a:schemeClr val="bg1"/>
                      </a:solidFill>
                    </p:spPr>
                  </p:pic>
                </p:oleObj>
              </mc:Fallback>
            </mc:AlternateContent>
          </a:graphicData>
        </a:graphic>
      </p:graphicFrame>
      <p:pic>
        <p:nvPicPr>
          <p:cNvPr id="15" name="Content Placeholder 14">
            <a:extLst>
              <a:ext uri="{FF2B5EF4-FFF2-40B4-BE49-F238E27FC236}">
                <a16:creationId xmlns:a16="http://schemas.microsoft.com/office/drawing/2014/main" id="{47481D43-A207-4213-9900-F499F236898C}"/>
              </a:ext>
              <a:ext uri="{C183D7F6-B498-43B3-948B-1728B52AA6E4}">
                <adec:decorative xmlns:adec="http://schemas.microsoft.com/office/drawing/2017/decorative" val="1"/>
              </a:ext>
            </a:extLst>
          </p:cNvPr>
          <p:cNvPicPr>
            <a:picLocks noGrp="1" noChangeAspect="1"/>
          </p:cNvPicPr>
          <p:nvPr>
            <p:ph sz="quarter" idx="20"/>
          </p:nvPr>
        </p:nvPicPr>
        <p:blipFill>
          <a:blip r:embed="rId12"/>
          <a:stretch>
            <a:fillRect/>
          </a:stretch>
        </p:blipFill>
        <p:spPr>
          <a:xfrm>
            <a:off x="5957667" y="4664727"/>
            <a:ext cx="2596767" cy="528240"/>
          </a:xfrm>
          <a:prstGeom prst="rect">
            <a:avLst/>
          </a:prstGeom>
        </p:spPr>
      </p:pic>
    </p:spTree>
    <p:extLst>
      <p:ext uri="{BB962C8B-B14F-4D97-AF65-F5344CB8AC3E}">
        <p14:creationId xmlns:p14="http://schemas.microsoft.com/office/powerpoint/2010/main" val="3314567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p:txBody>
          <a:bodyPr/>
          <a:lstStyle/>
          <a:p>
            <a:r>
              <a:rPr lang="en-IN" dirty="0"/>
              <a:t>Polyunsaturated Fatty Acids</a:t>
            </a:r>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199" y="1546406"/>
            <a:ext cx="7728858" cy="383994"/>
          </a:xfrm>
        </p:spPr>
        <p:txBody>
          <a:bodyPr/>
          <a:lstStyle/>
          <a:p>
            <a:pPr marL="432" indent="0">
              <a:buNone/>
            </a:pPr>
            <a:r>
              <a:rPr lang="en-US" sz="2200" dirty="0"/>
              <a:t>Fatty acids can be </a:t>
            </a:r>
            <a:r>
              <a:rPr lang="en-US" sz="2200" b="1" dirty="0"/>
              <a:t>polyunsaturated</a:t>
            </a:r>
            <a:r>
              <a:rPr lang="en-US" sz="2200" dirty="0"/>
              <a:t>, with at least two double</a:t>
            </a:r>
            <a:endParaRPr lang="en-IN" sz="2200" dirty="0"/>
          </a:p>
        </p:txBody>
      </p:sp>
      <p:graphicFrame>
        <p:nvGraphicFramePr>
          <p:cNvPr id="18" name="Object 17" descr="C, double bond, C.">
            <a:extLst>
              <a:ext uri="{FF2B5EF4-FFF2-40B4-BE49-F238E27FC236}">
                <a16:creationId xmlns:a16="http://schemas.microsoft.com/office/drawing/2014/main" id="{D093AEEA-DE44-4607-A5E6-6FB4F17AA670}"/>
              </a:ext>
            </a:extLst>
          </p:cNvPr>
          <p:cNvGraphicFramePr>
            <a:graphicFrameLocks noChangeAspect="1"/>
          </p:cNvGraphicFramePr>
          <p:nvPr>
            <p:extLst/>
          </p:nvPr>
        </p:nvGraphicFramePr>
        <p:xfrm>
          <a:off x="432385" y="2055910"/>
          <a:ext cx="787400" cy="241300"/>
        </p:xfrm>
        <a:graphic>
          <a:graphicData uri="http://schemas.openxmlformats.org/presentationml/2006/ole">
            <mc:AlternateContent xmlns:mc="http://schemas.openxmlformats.org/markup-compatibility/2006">
              <mc:Choice xmlns:v="urn:schemas-microsoft-com:vml" Requires="v">
                <p:oleObj spid="_x0000_s4138" name="Equation" r:id="rId3" imgW="952200" imgH="291960" progId="Equation.DSMT4">
                  <p:embed/>
                </p:oleObj>
              </mc:Choice>
              <mc:Fallback>
                <p:oleObj name="Equation" r:id="rId3" imgW="952200" imgH="291960" progId="Equation.DSMT4">
                  <p:embed/>
                  <p:pic>
                    <p:nvPicPr>
                      <p:cNvPr id="18" name="Object 17" descr="C, double bond, C.">
                        <a:extLst>
                          <a:ext uri="{FF2B5EF4-FFF2-40B4-BE49-F238E27FC236}">
                            <a16:creationId xmlns:a16="http://schemas.microsoft.com/office/drawing/2014/main" id="{D093AEEA-DE44-4607-A5E6-6FB4F17AA670}"/>
                          </a:ext>
                        </a:extLst>
                      </p:cNvPr>
                      <p:cNvPicPr/>
                      <p:nvPr/>
                    </p:nvPicPr>
                    <p:blipFill>
                      <a:blip r:embed="rId4"/>
                      <a:stretch>
                        <a:fillRect/>
                      </a:stretch>
                    </p:blipFill>
                    <p:spPr>
                      <a:xfrm>
                        <a:off x="432385" y="2055910"/>
                        <a:ext cx="787400" cy="2413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AB5F522-E372-48F8-A1ED-9CB5D965E300}"/>
              </a:ext>
            </a:extLst>
          </p:cNvPr>
          <p:cNvSpPr>
            <a:spLocks noGrp="1"/>
          </p:cNvSpPr>
          <p:nvPr>
            <p:ph sz="quarter" idx="15"/>
          </p:nvPr>
        </p:nvSpPr>
        <p:spPr>
          <a:xfrm>
            <a:off x="1349800" y="2000095"/>
            <a:ext cx="3379500" cy="358685"/>
          </a:xfrm>
        </p:spPr>
        <p:txBody>
          <a:bodyPr/>
          <a:lstStyle/>
          <a:p>
            <a:pPr marL="432" indent="0">
              <a:buNone/>
            </a:pPr>
            <a:r>
              <a:rPr lang="en-US" sz="2200" dirty="0"/>
              <a:t>bonds in the carbon chain.</a:t>
            </a:r>
            <a:endParaRPr lang="en-IN" sz="2200" dirty="0"/>
          </a:p>
        </p:txBody>
      </p:sp>
      <p:sp>
        <p:nvSpPr>
          <p:cNvPr id="6" name="Content Placeholder 5">
            <a:extLst>
              <a:ext uri="{FF2B5EF4-FFF2-40B4-BE49-F238E27FC236}">
                <a16:creationId xmlns:a16="http://schemas.microsoft.com/office/drawing/2014/main" id="{60468A9C-7A47-4BC8-B64A-D88964B384DE}"/>
              </a:ext>
            </a:extLst>
          </p:cNvPr>
          <p:cNvSpPr>
            <a:spLocks noGrp="1"/>
          </p:cNvSpPr>
          <p:nvPr>
            <p:ph sz="quarter" idx="17"/>
          </p:nvPr>
        </p:nvSpPr>
        <p:spPr>
          <a:xfrm>
            <a:off x="454672" y="2465358"/>
            <a:ext cx="8210357" cy="379443"/>
          </a:xfrm>
        </p:spPr>
        <p:txBody>
          <a:bodyPr/>
          <a:lstStyle/>
          <a:p>
            <a:pPr marL="432" indent="0">
              <a:buNone/>
            </a:pPr>
            <a:r>
              <a:rPr lang="en-US" sz="2200" b="1" dirty="0"/>
              <a:t>Table 15.1</a:t>
            </a:r>
            <a:r>
              <a:rPr lang="en-US" sz="2200" dirty="0"/>
              <a:t> Structures and Melting Points of Common Fatty Acids</a:t>
            </a:r>
            <a:endParaRPr lang="en-IN" sz="2200" dirty="0"/>
          </a:p>
        </p:txBody>
      </p:sp>
      <p:graphicFrame>
        <p:nvGraphicFramePr>
          <p:cNvPr id="20" name="Table 20">
            <a:extLst>
              <a:ext uri="{FF2B5EF4-FFF2-40B4-BE49-F238E27FC236}">
                <a16:creationId xmlns:a16="http://schemas.microsoft.com/office/drawing/2014/main" id="{BD40D78A-B521-4FC7-A95A-0F78CF6EE571}"/>
              </a:ext>
            </a:extLst>
          </p:cNvPr>
          <p:cNvGraphicFramePr>
            <a:graphicFrameLocks noGrp="1"/>
          </p:cNvGraphicFramePr>
          <p:nvPr>
            <p:ph sz="quarter" idx="18"/>
            <p:extLst/>
          </p:nvPr>
        </p:nvGraphicFramePr>
        <p:xfrm>
          <a:off x="460375" y="2943906"/>
          <a:ext cx="8204655" cy="2901439"/>
        </p:xfrm>
        <a:graphic>
          <a:graphicData uri="http://schemas.openxmlformats.org/drawingml/2006/table">
            <a:tbl>
              <a:tblPr firstRow="1" bandRow="1">
                <a:tableStyleId>{40F9630F-82C1-40B7-BC3A-925EFCFF5E92}</a:tableStyleId>
              </a:tblPr>
              <a:tblGrid>
                <a:gridCol w="1528082">
                  <a:extLst>
                    <a:ext uri="{9D8B030D-6E8A-4147-A177-3AD203B41FA5}">
                      <a16:colId xmlns:a16="http://schemas.microsoft.com/office/drawing/2014/main" val="2025667009"/>
                    </a:ext>
                  </a:extLst>
                </a:gridCol>
                <a:gridCol w="1567543">
                  <a:extLst>
                    <a:ext uri="{9D8B030D-6E8A-4147-A177-3AD203B41FA5}">
                      <a16:colId xmlns:a16="http://schemas.microsoft.com/office/drawing/2014/main" val="4288075768"/>
                    </a:ext>
                  </a:extLst>
                </a:gridCol>
                <a:gridCol w="1277257">
                  <a:extLst>
                    <a:ext uri="{9D8B030D-6E8A-4147-A177-3AD203B41FA5}">
                      <a16:colId xmlns:a16="http://schemas.microsoft.com/office/drawing/2014/main" val="388337302"/>
                    </a:ext>
                  </a:extLst>
                </a:gridCol>
                <a:gridCol w="1088572">
                  <a:extLst>
                    <a:ext uri="{9D8B030D-6E8A-4147-A177-3AD203B41FA5}">
                      <a16:colId xmlns:a16="http://schemas.microsoft.com/office/drawing/2014/main" val="542440466"/>
                    </a:ext>
                  </a:extLst>
                </a:gridCol>
                <a:gridCol w="2743201">
                  <a:extLst>
                    <a:ext uri="{9D8B030D-6E8A-4147-A177-3AD203B41FA5}">
                      <a16:colId xmlns:a16="http://schemas.microsoft.com/office/drawing/2014/main" val="3331090497"/>
                    </a:ext>
                  </a:extLst>
                </a:gridCol>
              </a:tblGrid>
              <a:tr h="452437">
                <a:tc>
                  <a:txBody>
                    <a:bodyPr/>
                    <a:lstStyle/>
                    <a:p>
                      <a:r>
                        <a:rPr lang="en-IN" b="1" dirty="0">
                          <a:latin typeface="+mn-lt"/>
                        </a:rPr>
                        <a:t>Name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Carbon Atoms:</a:t>
                      </a:r>
                    </a:p>
                    <a:p>
                      <a:r>
                        <a:rPr lang="en-IN" sz="1400" b="1" i="0" u="none" strike="noStrike" cap="none" baseline="0" dirty="0">
                          <a:solidFill>
                            <a:schemeClr val="tx1"/>
                          </a:solidFill>
                          <a:latin typeface="+mn-lt"/>
                          <a:ea typeface="+mn-ea"/>
                          <a:cs typeface="+mn-cs"/>
                          <a:sym typeface="Arial"/>
                        </a:rPr>
                        <a:t>Double Bonds</a:t>
                      </a:r>
                      <a:endParaRPr lang="en-IN"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Present in</a:t>
                      </a:r>
                      <a:endParaRPr lang="en-IN"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Arial"/>
                          <a:cs typeface="Arial"/>
                          <a:sym typeface="Arial"/>
                        </a:rPr>
                        <a:t>Melting</a:t>
                      </a:r>
                    </a:p>
                    <a:p>
                      <a:r>
                        <a:rPr lang="en-IN" sz="1400" b="1" i="0" u="none" strike="noStrike" cap="none" baseline="0" dirty="0">
                          <a:solidFill>
                            <a:schemeClr val="tx1"/>
                          </a:solidFill>
                          <a:latin typeface="+mn-lt"/>
                          <a:ea typeface="Arial"/>
                          <a:cs typeface="Arial"/>
                          <a:sym typeface="Arial"/>
                        </a:rPr>
                        <a:t>Point </a:t>
                      </a:r>
                      <a:r>
                        <a:rPr lang="en-IN" sz="100" b="1" i="0" u="none" strike="noStrike" cap="none" baseline="0" dirty="0">
                          <a:solidFill>
                            <a:schemeClr val="tx1"/>
                          </a:solidFill>
                          <a:latin typeface="+mn-lt"/>
                          <a:ea typeface="Arial"/>
                          <a:cs typeface="Arial"/>
                          <a:sym typeface="Arial"/>
                        </a:rPr>
                        <a:t>degrees Celsius</a:t>
                      </a:r>
                      <a:endParaRPr lang="en-IN" sz="100" b="1" i="0" u="none" strike="noStrike" cap="none" dirty="0">
                        <a:solidFill>
                          <a:schemeClr val="dk1"/>
                        </a:solidFill>
                        <a:latin typeface="+mn-lt"/>
                        <a:ea typeface="Arial"/>
                        <a:cs typeface="Arial"/>
                        <a:sym typeface="Aria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i="0" u="none" strike="noStrike" cap="none" baseline="0" dirty="0">
                          <a:solidFill>
                            <a:schemeClr val="tx1"/>
                          </a:solidFill>
                          <a:latin typeface="+mn-lt"/>
                          <a:ea typeface="+mn-ea"/>
                          <a:cs typeface="+mn-cs"/>
                          <a:sym typeface="Arial"/>
                        </a:rPr>
                        <a:t>Structures</a:t>
                      </a:r>
                      <a:endParaRPr lang="en-IN" b="1" dirty="0">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8225444"/>
                  </a:ext>
                </a:extLst>
              </a:tr>
              <a:tr h="514848">
                <a:tc>
                  <a:txBody>
                    <a:bodyPr/>
                    <a:lstStyle/>
                    <a:p>
                      <a:r>
                        <a:rPr lang="en-IN" sz="1400" b="1" i="0" u="none" strike="noStrike" cap="none" baseline="0" dirty="0">
                          <a:solidFill>
                            <a:schemeClr val="tx1"/>
                          </a:solidFill>
                          <a:latin typeface="+mn-lt"/>
                          <a:ea typeface="+mn-ea"/>
                          <a:cs typeface="+mn-cs"/>
                          <a:sym typeface="Arial"/>
                        </a:rPr>
                        <a:t>Polyunsaturated Fatty Acids</a:t>
                      </a:r>
                      <a:endParaRPr lang="en-IN"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381448"/>
                  </a:ext>
                </a:extLst>
              </a:tr>
              <a:tr h="641783">
                <a:tc>
                  <a:txBody>
                    <a:bodyPr/>
                    <a:lstStyle/>
                    <a:p>
                      <a:pPr marL="0" indent="0"/>
                      <a:r>
                        <a:rPr lang="en-IN" sz="1400" b="0" i="0" u="none" strike="noStrike" cap="none" baseline="0" dirty="0">
                          <a:solidFill>
                            <a:schemeClr val="tx1"/>
                          </a:solidFill>
                          <a:latin typeface="+mn-lt"/>
                          <a:ea typeface="+mn-ea"/>
                          <a:cs typeface="+mn-cs"/>
                          <a:sym typeface="Arial"/>
                        </a:rPr>
                        <a:t>Linoleic acid</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18 to 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Soybean, safflower, sunflower</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 dirty="0">
                          <a:latin typeface="+mn-lt"/>
                        </a:rPr>
                        <a:t>Negative 5</a:t>
                      </a:r>
                      <a:endParaRPr lang="en-IN" sz="1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00" b="0" i="0" u="none" strike="noStrike" dirty="0">
                          <a:solidFill>
                            <a:schemeClr val="tx1"/>
                          </a:solidFill>
                          <a:effectLst/>
                          <a:latin typeface="+mn-lt"/>
                        </a:rPr>
                        <a:t>C H 3, single bond, left parenthesis, C H 2, right parenthesis, sub 4, single bond, C H, double bond, C H, single bond, C H 2, single bond, C H, double bond, C H, single bond, left parenthesis, C H 2, right parenthesis, sub 7, single bond, C O </a:t>
                      </a:r>
                      <a:r>
                        <a:rPr lang="en-US" sz="100" b="0" i="0" u="none" strike="noStrike" dirty="0" err="1">
                          <a:solidFill>
                            <a:schemeClr val="tx1"/>
                          </a:solidFill>
                          <a:effectLst/>
                          <a:latin typeface="+mn-lt"/>
                        </a:rPr>
                        <a:t>O</a:t>
                      </a:r>
                      <a:r>
                        <a:rPr lang="en-US" sz="100" b="0" i="0" u="none" strike="noStrike" dirty="0">
                          <a:solidFill>
                            <a:schemeClr val="tx1"/>
                          </a:solidFill>
                          <a:effectLst/>
                          <a:latin typeface="+mn-lt"/>
                        </a:rPr>
                        <a:t> H. This gives an 18 carbon chain that ends with O H and where C 18 is double bonded to O. C 6 and C 7, and C 9 and C 10 are double bonded, and those bonds change the zigzag pattern of the chain.</a:t>
                      </a: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3976980"/>
                  </a:ext>
                </a:extLst>
              </a:tr>
              <a:tr h="553028">
                <a:tc>
                  <a:txBody>
                    <a:bodyPr/>
                    <a:lstStyle/>
                    <a:p>
                      <a:pPr marL="0" indent="0"/>
                      <a:r>
                        <a:rPr lang="en-IN" sz="1400" b="0" i="0" u="none" strike="noStrike" cap="none" baseline="0" dirty="0">
                          <a:solidFill>
                            <a:schemeClr val="tx1"/>
                          </a:solidFill>
                          <a:latin typeface="+mn-lt"/>
                          <a:ea typeface="+mn-ea"/>
                          <a:cs typeface="+mn-cs"/>
                          <a:sym typeface="Arial"/>
                        </a:rPr>
                        <a:t>Linolenic acid</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18 to 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Corn</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dk1"/>
                          </a:solidFill>
                          <a:latin typeface="+mn-lt"/>
                          <a:ea typeface="Arial"/>
                          <a:cs typeface="Arial"/>
                          <a:sym typeface="Arial"/>
                        </a:rPr>
                        <a:t>negative</a:t>
                      </a:r>
                      <a:endParaRPr lang="en-IN" sz="100" b="0" i="0" u="none" strike="noStrike" cap="none" dirty="0">
                        <a:solidFill>
                          <a:schemeClr val="dk1"/>
                        </a:solidFill>
                        <a:latin typeface="+mn-lt"/>
                        <a:ea typeface="Arial"/>
                        <a:cs typeface="Arial"/>
                        <a:sym typeface="Arial"/>
                      </a:endParaRPr>
                    </a:p>
                    <a:p>
                      <a:pPr algn="ctr"/>
                      <a:r>
                        <a:rPr lang="en-US" sz="100" dirty="0">
                          <a:latin typeface="+mn-lt"/>
                        </a:rPr>
                        <a:t>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00" b="0" i="0" u="none" strike="noStrike" dirty="0">
                          <a:solidFill>
                            <a:schemeClr val="tx1"/>
                          </a:solidFill>
                          <a:effectLst/>
                          <a:latin typeface="+mn-lt"/>
                        </a:rPr>
                        <a:t>C H 3, single bond, C H 2, single bond, C H, double bond, C H, single bond, C H 2, single bond, C H, double bond, C H, single bond, C H 2, single bond, C H, double bond, C H, single bond, left parenthesis, C H 2, right parenthesis, sub 7, single bond, C O </a:t>
                      </a:r>
                      <a:r>
                        <a:rPr lang="en-US" sz="100" b="0" i="0" u="none" strike="noStrike" dirty="0" err="1">
                          <a:solidFill>
                            <a:schemeClr val="tx1"/>
                          </a:solidFill>
                          <a:effectLst/>
                          <a:latin typeface="+mn-lt"/>
                        </a:rPr>
                        <a:t>O</a:t>
                      </a:r>
                      <a:r>
                        <a:rPr lang="en-US" sz="100" b="0" i="0" u="none" strike="noStrike" dirty="0">
                          <a:solidFill>
                            <a:schemeClr val="tx1"/>
                          </a:solidFill>
                          <a:effectLst/>
                          <a:latin typeface="+mn-lt"/>
                        </a:rPr>
                        <a:t> H. This gives an 18 carbon chain with 3 double bonds.</a:t>
                      </a: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7664485"/>
                  </a:ext>
                </a:extLst>
              </a:tr>
              <a:tr h="580571">
                <a:tc>
                  <a:txBody>
                    <a:bodyPr/>
                    <a:lstStyle/>
                    <a:p>
                      <a:pPr marL="0" indent="0"/>
                      <a:r>
                        <a:rPr lang="en-IN" sz="1400" b="0" i="0" u="none" strike="noStrike" cap="none" baseline="0" dirty="0" err="1">
                          <a:solidFill>
                            <a:schemeClr val="tx1"/>
                          </a:solidFill>
                          <a:latin typeface="+mn-lt"/>
                          <a:ea typeface="+mn-ea"/>
                          <a:cs typeface="+mn-cs"/>
                          <a:sym typeface="Arial"/>
                        </a:rPr>
                        <a:t>Arachidonicacid</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 b="0" i="0" u="none" strike="noStrike" dirty="0">
                          <a:solidFill>
                            <a:srgbClr val="000000"/>
                          </a:solidFill>
                          <a:effectLst/>
                          <a:latin typeface="+mn-lt"/>
                        </a:rPr>
                        <a:t>20 to 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Meat, eggs,</a:t>
                      </a:r>
                    </a:p>
                    <a:p>
                      <a:r>
                        <a:rPr lang="en-IN" sz="1400" b="0" i="0" u="none" strike="noStrike" cap="none" baseline="0" dirty="0">
                          <a:solidFill>
                            <a:schemeClr val="tx1"/>
                          </a:solidFill>
                          <a:latin typeface="+mn-lt"/>
                          <a:ea typeface="+mn-ea"/>
                          <a:cs typeface="+mn-cs"/>
                          <a:sym typeface="Arial"/>
                        </a:rPr>
                        <a:t>fish</a:t>
                      </a:r>
                      <a:endParaRPr lang="en-IN"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dk1"/>
                          </a:solidFill>
                          <a:latin typeface="+mn-lt"/>
                          <a:ea typeface="Arial"/>
                          <a:cs typeface="Arial"/>
                          <a:sym typeface="Arial"/>
                        </a:rPr>
                        <a:t>negative</a:t>
                      </a:r>
                      <a:endParaRPr lang="en-IN" sz="100" b="0" i="0" u="none" strike="noStrike" cap="none" dirty="0">
                        <a:solidFill>
                          <a:schemeClr val="dk1"/>
                        </a:solidFill>
                        <a:latin typeface="+mn-lt"/>
                        <a:ea typeface="Arial"/>
                        <a:cs typeface="Arial"/>
                        <a:sym typeface="Arial"/>
                      </a:endParaRPr>
                    </a:p>
                    <a:p>
                      <a:pPr algn="ctr"/>
                      <a:r>
                        <a:rPr lang="en-US" sz="100" dirty="0">
                          <a:latin typeface="+mn-lt"/>
                        </a:rPr>
                        <a:t> 50</a:t>
                      </a:r>
                      <a:endParaRPr lang="en-IN" sz="1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00" b="0" i="0" u="none" strike="noStrike" dirty="0">
                          <a:solidFill>
                            <a:schemeClr val="tx1"/>
                          </a:solidFill>
                          <a:effectLst/>
                          <a:latin typeface="+mn-lt"/>
                        </a:rPr>
                        <a:t>C H 3, single bond, left parenthesis, C H 2, right parenthesis, sub 3, single bond, left parenthesis, C H 2, single bond, C H, double bond, C H, right parenthesis, sub 4, single bond, left parenthesis, C H 2, right parenthesis, sub 3, single bond, C O </a:t>
                      </a:r>
                      <a:r>
                        <a:rPr lang="en-US" sz="100" b="0" i="0" u="none" strike="noStrike" dirty="0" err="1">
                          <a:solidFill>
                            <a:schemeClr val="tx1"/>
                          </a:solidFill>
                          <a:effectLst/>
                          <a:latin typeface="+mn-lt"/>
                        </a:rPr>
                        <a:t>O</a:t>
                      </a:r>
                      <a:r>
                        <a:rPr lang="en-US" sz="100" b="0" i="0" u="none" strike="noStrike" dirty="0">
                          <a:solidFill>
                            <a:schemeClr val="tx1"/>
                          </a:solidFill>
                          <a:effectLst/>
                          <a:latin typeface="+mn-lt"/>
                        </a:rPr>
                        <a:t> H. This gives a 20 carbon chain with 4 double bonds.</a:t>
                      </a: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257708"/>
                  </a:ext>
                </a:extLst>
              </a:tr>
            </a:tbl>
          </a:graphicData>
        </a:graphic>
      </p:graphicFrame>
      <p:graphicFrame>
        <p:nvGraphicFramePr>
          <p:cNvPr id="22" name="Object 21">
            <a:extLst>
              <a:ext uri="{FF2B5EF4-FFF2-40B4-BE49-F238E27FC236}">
                <a16:creationId xmlns:a16="http://schemas.microsoft.com/office/drawing/2014/main" id="{E8B14B08-CBA4-482E-B55E-1A5FBF5FD25B}"/>
              </a:ext>
              <a:ext uri="{C183D7F6-B498-43B3-948B-1728B52AA6E4}">
                <adec:decorative xmlns:adec="http://schemas.microsoft.com/office/drawing/2017/decorative" val="1"/>
              </a:ext>
            </a:extLst>
          </p:cNvPr>
          <p:cNvGraphicFramePr>
            <a:graphicFrameLocks noChangeAspect="1"/>
          </p:cNvGraphicFramePr>
          <p:nvPr>
            <p:extLst/>
          </p:nvPr>
        </p:nvGraphicFramePr>
        <p:xfrm>
          <a:off x="5413804" y="3184454"/>
          <a:ext cx="355645" cy="260228"/>
        </p:xfrm>
        <a:graphic>
          <a:graphicData uri="http://schemas.openxmlformats.org/presentationml/2006/ole">
            <mc:AlternateContent xmlns:mc="http://schemas.openxmlformats.org/markup-compatibility/2006">
              <mc:Choice xmlns:v="urn:schemas-microsoft-com:vml" Requires="v">
                <p:oleObj spid="_x0000_s4139" name="Equation" r:id="rId5" imgW="520560" imgH="380880" progId="Equation.DSMT4">
                  <p:embed/>
                </p:oleObj>
              </mc:Choice>
              <mc:Fallback>
                <p:oleObj name="Equation" r:id="rId5" imgW="520560" imgH="380880" progId="Equation.DSMT4">
                  <p:embed/>
                  <p:pic>
                    <p:nvPicPr>
                      <p:cNvPr id="22" name="Object 21">
                        <a:extLst>
                          <a:ext uri="{FF2B5EF4-FFF2-40B4-BE49-F238E27FC236}">
                            <a16:creationId xmlns:a16="http://schemas.microsoft.com/office/drawing/2014/main" id="{E8B14B08-CBA4-482E-B55E-1A5FBF5FD25B}"/>
                          </a:ext>
                          <a:ext uri="{C183D7F6-B498-43B3-948B-1728B52AA6E4}">
                            <adec:decorative xmlns:adec="http://schemas.microsoft.com/office/drawing/2017/decorative" val="1"/>
                          </a:ext>
                        </a:extLst>
                      </p:cNvPr>
                      <p:cNvPicPr/>
                      <p:nvPr/>
                    </p:nvPicPr>
                    <p:blipFill>
                      <a:blip r:embed="rId6"/>
                      <a:stretch>
                        <a:fillRect/>
                      </a:stretch>
                    </p:blipFill>
                    <p:spPr>
                      <a:xfrm>
                        <a:off x="5413804" y="3184454"/>
                        <a:ext cx="355645" cy="260228"/>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52D7376A-F52A-4344-BE34-F6D08D8CA495}"/>
              </a:ext>
              <a:ext uri="{C183D7F6-B498-43B3-948B-1728B52AA6E4}">
                <adec:decorative xmlns:adec="http://schemas.microsoft.com/office/drawing/2017/decorative" val="1"/>
              </a:ext>
            </a:extLst>
          </p:cNvPr>
          <p:cNvGraphicFramePr>
            <a:graphicFrameLocks noChangeAspect="1"/>
          </p:cNvGraphicFramePr>
          <p:nvPr>
            <p:extLst/>
          </p:nvPr>
        </p:nvGraphicFramePr>
        <p:xfrm>
          <a:off x="2544879" y="4202708"/>
          <a:ext cx="411888" cy="173605"/>
        </p:xfrm>
        <a:graphic>
          <a:graphicData uri="http://schemas.openxmlformats.org/presentationml/2006/ole">
            <mc:AlternateContent xmlns:mc="http://schemas.openxmlformats.org/markup-compatibility/2006">
              <mc:Choice xmlns:v="urn:schemas-microsoft-com:vml" Requires="v">
                <p:oleObj spid="_x0000_s4140" name="Equation" r:id="rId7" imgW="596880" imgH="253800" progId="Equation.DSMT4">
                  <p:embed/>
                </p:oleObj>
              </mc:Choice>
              <mc:Fallback>
                <p:oleObj name="Equation" r:id="rId7" imgW="596880" imgH="253800" progId="Equation.DSMT4">
                  <p:embed/>
                  <p:pic>
                    <p:nvPicPr>
                      <p:cNvPr id="21" name="Object 20">
                        <a:extLst>
                          <a:ext uri="{FF2B5EF4-FFF2-40B4-BE49-F238E27FC236}">
                            <a16:creationId xmlns:a16="http://schemas.microsoft.com/office/drawing/2014/main" id="{52D7376A-F52A-4344-BE34-F6D08D8CA495}"/>
                          </a:ext>
                          <a:ext uri="{C183D7F6-B498-43B3-948B-1728B52AA6E4}">
                            <adec:decorative xmlns:adec="http://schemas.microsoft.com/office/drawing/2017/decorative" val="1"/>
                          </a:ext>
                        </a:extLst>
                      </p:cNvPr>
                      <p:cNvPicPr/>
                      <p:nvPr/>
                    </p:nvPicPr>
                    <p:blipFill>
                      <a:blip r:embed="rId8"/>
                      <a:stretch>
                        <a:fillRect/>
                      </a:stretch>
                    </p:blipFill>
                    <p:spPr>
                      <a:xfrm>
                        <a:off x="2544879" y="4202708"/>
                        <a:ext cx="411888" cy="173605"/>
                      </a:xfrm>
                      <a:prstGeom prst="rect">
                        <a:avLst/>
                      </a:prstGeom>
                      <a:solidFill>
                        <a:schemeClr val="bg1"/>
                      </a:solidFill>
                    </p:spPr>
                  </p:pic>
                </p:oleObj>
              </mc:Fallback>
            </mc:AlternateContent>
          </a:graphicData>
        </a:graphic>
      </p:graphicFrame>
      <p:graphicFrame>
        <p:nvGraphicFramePr>
          <p:cNvPr id="33" name="Object 32">
            <a:extLst>
              <a:ext uri="{FF2B5EF4-FFF2-40B4-BE49-F238E27FC236}">
                <a16:creationId xmlns:a16="http://schemas.microsoft.com/office/drawing/2014/main" id="{50976EF2-C26A-4E19-9E80-42C55BCEE62E}"/>
              </a:ext>
              <a:ext uri="{C183D7F6-B498-43B3-948B-1728B52AA6E4}">
                <adec:decorative xmlns:adec="http://schemas.microsoft.com/office/drawing/2017/decorative" val="1"/>
              </a:ext>
            </a:extLst>
          </p:cNvPr>
          <p:cNvGraphicFramePr>
            <a:graphicFrameLocks noChangeAspect="1"/>
          </p:cNvGraphicFramePr>
          <p:nvPr>
            <p:extLst/>
          </p:nvPr>
        </p:nvGraphicFramePr>
        <p:xfrm>
          <a:off x="5225615" y="4186842"/>
          <a:ext cx="238542" cy="190834"/>
        </p:xfrm>
        <a:graphic>
          <a:graphicData uri="http://schemas.openxmlformats.org/presentationml/2006/ole">
            <mc:AlternateContent xmlns:mc="http://schemas.openxmlformats.org/markup-compatibility/2006">
              <mc:Choice xmlns:v="urn:schemas-microsoft-com:vml" Requires="v">
                <p:oleObj spid="_x0000_s4141" name="Equation" r:id="rId9" imgW="317160" imgH="253800" progId="Equation.DSMT4">
                  <p:embed/>
                </p:oleObj>
              </mc:Choice>
              <mc:Fallback>
                <p:oleObj name="Equation" r:id="rId9" imgW="317160" imgH="253800" progId="Equation.DSMT4">
                  <p:embed/>
                  <p:pic>
                    <p:nvPicPr>
                      <p:cNvPr id="33" name="Object 32">
                        <a:extLst>
                          <a:ext uri="{FF2B5EF4-FFF2-40B4-BE49-F238E27FC236}">
                            <a16:creationId xmlns:a16="http://schemas.microsoft.com/office/drawing/2014/main" id="{50976EF2-C26A-4E19-9E80-42C55BCEE62E}"/>
                          </a:ext>
                          <a:ext uri="{C183D7F6-B498-43B3-948B-1728B52AA6E4}">
                            <adec:decorative xmlns:adec="http://schemas.microsoft.com/office/drawing/2017/decorative" val="1"/>
                          </a:ext>
                        </a:extLst>
                      </p:cNvPr>
                      <p:cNvPicPr/>
                      <p:nvPr/>
                    </p:nvPicPr>
                    <p:blipFill>
                      <a:blip r:embed="rId10"/>
                      <a:stretch>
                        <a:fillRect/>
                      </a:stretch>
                    </p:blipFill>
                    <p:spPr>
                      <a:xfrm>
                        <a:off x="5225615" y="4186842"/>
                        <a:ext cx="238542" cy="190834"/>
                      </a:xfrm>
                      <a:prstGeom prst="rect">
                        <a:avLst/>
                      </a:prstGeom>
                      <a:solidFill>
                        <a:schemeClr val="bg1"/>
                      </a:solidFill>
                    </p:spPr>
                  </p:pic>
                </p:oleObj>
              </mc:Fallback>
            </mc:AlternateContent>
          </a:graphicData>
        </a:graphic>
      </p:graphicFrame>
      <p:pic>
        <p:nvPicPr>
          <p:cNvPr id="11" name="Content Placeholder 10">
            <a:extLst>
              <a:ext uri="{FF2B5EF4-FFF2-40B4-BE49-F238E27FC236}">
                <a16:creationId xmlns:a16="http://schemas.microsoft.com/office/drawing/2014/main" id="{FEC83B56-8B27-418E-81A4-3DDF7E5F0885}"/>
              </a:ext>
              <a:ext uri="{C183D7F6-B498-43B3-948B-1728B52AA6E4}">
                <adec:decorative xmlns:adec="http://schemas.microsoft.com/office/drawing/2017/decorative" val="1"/>
              </a:ext>
            </a:extLst>
          </p:cNvPr>
          <p:cNvPicPr>
            <a:picLocks noGrp="1" noChangeAspect="1"/>
          </p:cNvPicPr>
          <p:nvPr>
            <p:ph sz="quarter" idx="19"/>
          </p:nvPr>
        </p:nvPicPr>
        <p:blipFill>
          <a:blip r:embed="rId11"/>
          <a:stretch>
            <a:fillRect/>
          </a:stretch>
        </p:blipFill>
        <p:spPr>
          <a:xfrm>
            <a:off x="5961626" y="4029750"/>
            <a:ext cx="2481886" cy="409339"/>
          </a:xfrm>
          <a:prstGeom prst="rect">
            <a:avLst/>
          </a:prstGeom>
        </p:spPr>
      </p:pic>
      <p:graphicFrame>
        <p:nvGraphicFramePr>
          <p:cNvPr id="31" name="Object 30">
            <a:extLst>
              <a:ext uri="{FF2B5EF4-FFF2-40B4-BE49-F238E27FC236}">
                <a16:creationId xmlns:a16="http://schemas.microsoft.com/office/drawing/2014/main" id="{AB03B6B9-44DE-4FF6-A746-A114B003D942}"/>
              </a:ext>
              <a:ext uri="{C183D7F6-B498-43B3-948B-1728B52AA6E4}">
                <adec:decorative xmlns:adec="http://schemas.microsoft.com/office/drawing/2017/decorative" val="1"/>
              </a:ext>
            </a:extLst>
          </p:cNvPr>
          <p:cNvGraphicFramePr>
            <a:graphicFrameLocks noChangeAspect="1"/>
          </p:cNvGraphicFramePr>
          <p:nvPr>
            <p:extLst/>
          </p:nvPr>
        </p:nvGraphicFramePr>
        <p:xfrm>
          <a:off x="2564369" y="4869893"/>
          <a:ext cx="422593" cy="178118"/>
        </p:xfrm>
        <a:graphic>
          <a:graphicData uri="http://schemas.openxmlformats.org/presentationml/2006/ole">
            <mc:AlternateContent xmlns:mc="http://schemas.openxmlformats.org/markup-compatibility/2006">
              <mc:Choice xmlns:v="urn:schemas-microsoft-com:vml" Requires="v">
                <p:oleObj spid="_x0000_s4142" name="Equation" r:id="rId12" imgW="596880" imgH="253800" progId="Equation.DSMT4">
                  <p:embed/>
                </p:oleObj>
              </mc:Choice>
              <mc:Fallback>
                <p:oleObj name="Equation" r:id="rId12" imgW="596880" imgH="253800" progId="Equation.DSMT4">
                  <p:embed/>
                  <p:pic>
                    <p:nvPicPr>
                      <p:cNvPr id="31" name="Object 30">
                        <a:extLst>
                          <a:ext uri="{FF2B5EF4-FFF2-40B4-BE49-F238E27FC236}">
                            <a16:creationId xmlns:a16="http://schemas.microsoft.com/office/drawing/2014/main" id="{AB03B6B9-44DE-4FF6-A746-A114B003D942}"/>
                          </a:ext>
                          <a:ext uri="{C183D7F6-B498-43B3-948B-1728B52AA6E4}">
                            <adec:decorative xmlns:adec="http://schemas.microsoft.com/office/drawing/2017/decorative" val="1"/>
                          </a:ext>
                        </a:extLst>
                      </p:cNvPr>
                      <p:cNvPicPr/>
                      <p:nvPr/>
                    </p:nvPicPr>
                    <p:blipFill>
                      <a:blip r:embed="rId8"/>
                      <a:stretch>
                        <a:fillRect/>
                      </a:stretch>
                    </p:blipFill>
                    <p:spPr>
                      <a:xfrm>
                        <a:off x="2564369" y="4869893"/>
                        <a:ext cx="422593" cy="178118"/>
                      </a:xfrm>
                      <a:prstGeom prst="rect">
                        <a:avLst/>
                      </a:prstGeom>
                      <a:solidFill>
                        <a:schemeClr val="bg1"/>
                      </a:solidFill>
                    </p:spPr>
                  </p:pic>
                </p:oleObj>
              </mc:Fallback>
            </mc:AlternateContent>
          </a:graphicData>
        </a:graphic>
      </p:graphicFrame>
      <p:graphicFrame>
        <p:nvGraphicFramePr>
          <p:cNvPr id="34" name="Object 33">
            <a:extLst>
              <a:ext uri="{FF2B5EF4-FFF2-40B4-BE49-F238E27FC236}">
                <a16:creationId xmlns:a16="http://schemas.microsoft.com/office/drawing/2014/main" id="{3B392DE9-B0F5-46A9-AF04-CD5B804993F9}"/>
              </a:ext>
              <a:ext uri="{C183D7F6-B498-43B3-948B-1728B52AA6E4}">
                <adec:decorative xmlns:adec="http://schemas.microsoft.com/office/drawing/2017/decorative" val="1"/>
              </a:ext>
            </a:extLst>
          </p:cNvPr>
          <p:cNvGraphicFramePr>
            <a:graphicFrameLocks noChangeAspect="1"/>
          </p:cNvGraphicFramePr>
          <p:nvPr>
            <p:extLst/>
          </p:nvPr>
        </p:nvGraphicFramePr>
        <p:xfrm>
          <a:off x="5225615" y="4842164"/>
          <a:ext cx="323850" cy="180975"/>
        </p:xfrm>
        <a:graphic>
          <a:graphicData uri="http://schemas.openxmlformats.org/presentationml/2006/ole">
            <mc:AlternateContent xmlns:mc="http://schemas.openxmlformats.org/markup-compatibility/2006">
              <mc:Choice xmlns:v="urn:schemas-microsoft-com:vml" Requires="v">
                <p:oleObj spid="_x0000_s4143" name="Equation" r:id="rId13" imgW="431640" imgH="241200" progId="Equation.DSMT4">
                  <p:embed/>
                </p:oleObj>
              </mc:Choice>
              <mc:Fallback>
                <p:oleObj name="Equation" r:id="rId13" imgW="431640" imgH="241200" progId="Equation.DSMT4">
                  <p:embed/>
                  <p:pic>
                    <p:nvPicPr>
                      <p:cNvPr id="34" name="Object 33">
                        <a:extLst>
                          <a:ext uri="{FF2B5EF4-FFF2-40B4-BE49-F238E27FC236}">
                            <a16:creationId xmlns:a16="http://schemas.microsoft.com/office/drawing/2014/main" id="{3B392DE9-B0F5-46A9-AF04-CD5B804993F9}"/>
                          </a:ext>
                          <a:ext uri="{C183D7F6-B498-43B3-948B-1728B52AA6E4}">
                            <adec:decorative xmlns:adec="http://schemas.microsoft.com/office/drawing/2017/decorative" val="1"/>
                          </a:ext>
                        </a:extLst>
                      </p:cNvPr>
                      <p:cNvPicPr/>
                      <p:nvPr/>
                    </p:nvPicPr>
                    <p:blipFill>
                      <a:blip r:embed="rId14"/>
                      <a:stretch>
                        <a:fillRect/>
                      </a:stretch>
                    </p:blipFill>
                    <p:spPr>
                      <a:xfrm>
                        <a:off x="5225615" y="4842164"/>
                        <a:ext cx="323850" cy="180975"/>
                      </a:xfrm>
                      <a:prstGeom prst="rect">
                        <a:avLst/>
                      </a:prstGeom>
                      <a:solidFill>
                        <a:schemeClr val="bg1"/>
                      </a:solidFill>
                    </p:spPr>
                  </p:pic>
                </p:oleObj>
              </mc:Fallback>
            </mc:AlternateContent>
          </a:graphicData>
        </a:graphic>
      </p:graphicFrame>
      <p:pic>
        <p:nvPicPr>
          <p:cNvPr id="14" name="Content Placeholder 13">
            <a:extLst>
              <a:ext uri="{FF2B5EF4-FFF2-40B4-BE49-F238E27FC236}">
                <a16:creationId xmlns:a16="http://schemas.microsoft.com/office/drawing/2014/main" id="{C359A0DD-A86E-45D1-AA4D-D8B9C596D134}"/>
              </a:ext>
              <a:ext uri="{C183D7F6-B498-43B3-948B-1728B52AA6E4}">
                <adec:decorative xmlns:adec="http://schemas.microsoft.com/office/drawing/2017/decorative" val="1"/>
              </a:ext>
            </a:extLst>
          </p:cNvPr>
          <p:cNvPicPr>
            <a:picLocks noGrp="1" noChangeAspect="1"/>
          </p:cNvPicPr>
          <p:nvPr>
            <p:ph sz="quarter" idx="20"/>
          </p:nvPr>
        </p:nvPicPr>
        <p:blipFill>
          <a:blip r:embed="rId15"/>
          <a:stretch>
            <a:fillRect/>
          </a:stretch>
        </p:blipFill>
        <p:spPr>
          <a:xfrm>
            <a:off x="5976717" y="4759791"/>
            <a:ext cx="2510066" cy="311468"/>
          </a:xfrm>
          <a:prstGeom prst="rect">
            <a:avLst/>
          </a:prstGeom>
        </p:spPr>
      </p:pic>
      <p:graphicFrame>
        <p:nvGraphicFramePr>
          <p:cNvPr id="32" name="Object 31">
            <a:extLst>
              <a:ext uri="{FF2B5EF4-FFF2-40B4-BE49-F238E27FC236}">
                <a16:creationId xmlns:a16="http://schemas.microsoft.com/office/drawing/2014/main" id="{DE70A2B2-0480-48D4-8C40-DEEB1DBC42FA}"/>
              </a:ext>
              <a:ext uri="{C183D7F6-B498-43B3-948B-1728B52AA6E4}">
                <adec:decorative xmlns:adec="http://schemas.microsoft.com/office/drawing/2017/decorative" val="1"/>
              </a:ext>
            </a:extLst>
          </p:cNvPr>
          <p:cNvGraphicFramePr>
            <a:graphicFrameLocks noChangeAspect="1"/>
          </p:cNvGraphicFramePr>
          <p:nvPr>
            <p:extLst/>
          </p:nvPr>
        </p:nvGraphicFramePr>
        <p:xfrm>
          <a:off x="2571052" y="5450170"/>
          <a:ext cx="431384" cy="174607"/>
        </p:xfrm>
        <a:graphic>
          <a:graphicData uri="http://schemas.openxmlformats.org/presentationml/2006/ole">
            <mc:AlternateContent xmlns:mc="http://schemas.openxmlformats.org/markup-compatibility/2006">
              <mc:Choice xmlns:v="urn:schemas-microsoft-com:vml" Requires="v">
                <p:oleObj spid="_x0000_s4144" name="Equation" r:id="rId16" imgW="622080" imgH="253800" progId="Equation.DSMT4">
                  <p:embed/>
                </p:oleObj>
              </mc:Choice>
              <mc:Fallback>
                <p:oleObj name="Equation" r:id="rId16" imgW="622080" imgH="253800" progId="Equation.DSMT4">
                  <p:embed/>
                  <p:pic>
                    <p:nvPicPr>
                      <p:cNvPr id="32" name="Object 31">
                        <a:extLst>
                          <a:ext uri="{FF2B5EF4-FFF2-40B4-BE49-F238E27FC236}">
                            <a16:creationId xmlns:a16="http://schemas.microsoft.com/office/drawing/2014/main" id="{DE70A2B2-0480-48D4-8C40-DEEB1DBC42FA}"/>
                          </a:ext>
                          <a:ext uri="{C183D7F6-B498-43B3-948B-1728B52AA6E4}">
                            <adec:decorative xmlns:adec="http://schemas.microsoft.com/office/drawing/2017/decorative" val="1"/>
                          </a:ext>
                        </a:extLst>
                      </p:cNvPr>
                      <p:cNvPicPr/>
                      <p:nvPr/>
                    </p:nvPicPr>
                    <p:blipFill>
                      <a:blip r:embed="rId17"/>
                      <a:stretch>
                        <a:fillRect/>
                      </a:stretch>
                    </p:blipFill>
                    <p:spPr>
                      <a:xfrm>
                        <a:off x="2571052" y="5450170"/>
                        <a:ext cx="431384" cy="174607"/>
                      </a:xfrm>
                      <a:prstGeom prst="rect">
                        <a:avLst/>
                      </a:prstGeom>
                      <a:solidFill>
                        <a:schemeClr val="bg1"/>
                      </a:solidFill>
                    </p:spPr>
                  </p:pic>
                </p:oleObj>
              </mc:Fallback>
            </mc:AlternateContent>
          </a:graphicData>
        </a:graphic>
      </p:graphicFrame>
      <p:graphicFrame>
        <p:nvGraphicFramePr>
          <p:cNvPr id="35" name="Object 34">
            <a:extLst>
              <a:ext uri="{FF2B5EF4-FFF2-40B4-BE49-F238E27FC236}">
                <a16:creationId xmlns:a16="http://schemas.microsoft.com/office/drawing/2014/main" id="{C0D55115-8F84-4036-98B4-FFE7B779E65E}"/>
              </a:ext>
              <a:ext uri="{C183D7F6-B498-43B3-948B-1728B52AA6E4}">
                <adec:decorative xmlns:adec="http://schemas.microsoft.com/office/drawing/2017/decorative" val="1"/>
              </a:ext>
            </a:extLst>
          </p:cNvPr>
          <p:cNvGraphicFramePr>
            <a:graphicFrameLocks noChangeAspect="1"/>
          </p:cNvGraphicFramePr>
          <p:nvPr>
            <p:extLst/>
          </p:nvPr>
        </p:nvGraphicFramePr>
        <p:xfrm>
          <a:off x="5168673" y="5395517"/>
          <a:ext cx="352425" cy="190500"/>
        </p:xfrm>
        <a:graphic>
          <a:graphicData uri="http://schemas.openxmlformats.org/presentationml/2006/ole">
            <mc:AlternateContent xmlns:mc="http://schemas.openxmlformats.org/markup-compatibility/2006">
              <mc:Choice xmlns:v="urn:schemas-microsoft-com:vml" Requires="v">
                <p:oleObj spid="_x0000_s4145" name="Equation" r:id="rId18" imgW="469800" imgH="253800" progId="Equation.DSMT4">
                  <p:embed/>
                </p:oleObj>
              </mc:Choice>
              <mc:Fallback>
                <p:oleObj name="Equation" r:id="rId18" imgW="469800" imgH="253800" progId="Equation.DSMT4">
                  <p:embed/>
                  <p:pic>
                    <p:nvPicPr>
                      <p:cNvPr id="35" name="Object 34">
                        <a:extLst>
                          <a:ext uri="{FF2B5EF4-FFF2-40B4-BE49-F238E27FC236}">
                            <a16:creationId xmlns:a16="http://schemas.microsoft.com/office/drawing/2014/main" id="{C0D55115-8F84-4036-98B4-FFE7B779E65E}"/>
                          </a:ext>
                          <a:ext uri="{C183D7F6-B498-43B3-948B-1728B52AA6E4}">
                            <adec:decorative xmlns:adec="http://schemas.microsoft.com/office/drawing/2017/decorative" val="1"/>
                          </a:ext>
                        </a:extLst>
                      </p:cNvPr>
                      <p:cNvPicPr/>
                      <p:nvPr/>
                    </p:nvPicPr>
                    <p:blipFill>
                      <a:blip r:embed="rId19"/>
                      <a:stretch>
                        <a:fillRect/>
                      </a:stretch>
                    </p:blipFill>
                    <p:spPr>
                      <a:xfrm>
                        <a:off x="5168673" y="5395517"/>
                        <a:ext cx="352425" cy="190500"/>
                      </a:xfrm>
                      <a:prstGeom prst="rect">
                        <a:avLst/>
                      </a:prstGeom>
                      <a:solidFill>
                        <a:schemeClr val="bg1"/>
                      </a:solidFill>
                    </p:spPr>
                  </p:pic>
                </p:oleObj>
              </mc:Fallback>
            </mc:AlternateContent>
          </a:graphicData>
        </a:graphic>
      </p:graphicFrame>
      <p:pic>
        <p:nvPicPr>
          <p:cNvPr id="19" name="Content Placeholder 18">
            <a:extLst>
              <a:ext uri="{FF2B5EF4-FFF2-40B4-BE49-F238E27FC236}">
                <a16:creationId xmlns:a16="http://schemas.microsoft.com/office/drawing/2014/main" id="{E14A8CE6-4F18-4B6C-B663-B6D5655BF592}"/>
              </a:ext>
              <a:ext uri="{C183D7F6-B498-43B3-948B-1728B52AA6E4}">
                <adec:decorative xmlns:adec="http://schemas.microsoft.com/office/drawing/2017/decorative" val="1"/>
              </a:ext>
            </a:extLst>
          </p:cNvPr>
          <p:cNvPicPr>
            <a:picLocks noGrp="1" noChangeAspect="1"/>
          </p:cNvPicPr>
          <p:nvPr>
            <p:ph sz="quarter" idx="21"/>
          </p:nvPr>
        </p:nvPicPr>
        <p:blipFill>
          <a:blip r:embed="rId20"/>
          <a:stretch>
            <a:fillRect/>
          </a:stretch>
        </p:blipFill>
        <p:spPr>
          <a:xfrm>
            <a:off x="5964780" y="5307226"/>
            <a:ext cx="2433757" cy="425450"/>
          </a:xfrm>
          <a:prstGeom prst="rect">
            <a:avLst/>
          </a:prstGeom>
        </p:spPr>
      </p:pic>
    </p:spTree>
    <p:extLst>
      <p:ext uri="{BB962C8B-B14F-4D97-AF65-F5344CB8AC3E}">
        <p14:creationId xmlns:p14="http://schemas.microsoft.com/office/powerpoint/2010/main" val="1635710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a:xfrm>
            <a:off x="457200" y="200857"/>
            <a:ext cx="8229600" cy="1097279"/>
          </a:xfrm>
        </p:spPr>
        <p:txBody>
          <a:bodyPr/>
          <a:lstStyle/>
          <a:p>
            <a:r>
              <a:rPr lang="en-US" sz="3400" dirty="0"/>
              <a:t>Cis and Trans Unsaturated Fatty Acids</a:t>
            </a:r>
            <a:endParaRPr lang="en-IN" sz="3400" dirty="0"/>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200" y="1546406"/>
            <a:ext cx="8193314" cy="1690280"/>
          </a:xfrm>
        </p:spPr>
        <p:txBody>
          <a:bodyPr/>
          <a:lstStyle/>
          <a:p>
            <a:r>
              <a:rPr lang="en-US" sz="2400" dirty="0"/>
              <a:t>Unsaturated fatty acids can be drawn as </a:t>
            </a:r>
            <a:r>
              <a:rPr lang="en-US" sz="2400" b="1" dirty="0"/>
              <a:t>cis</a:t>
            </a:r>
            <a:r>
              <a:rPr lang="en-US" sz="2400" dirty="0"/>
              <a:t> and </a:t>
            </a:r>
            <a:r>
              <a:rPr lang="en-US" sz="2400" b="1" dirty="0"/>
              <a:t>trans</a:t>
            </a:r>
            <a:r>
              <a:rPr lang="en-US" sz="2400" i="1" dirty="0"/>
              <a:t> </a:t>
            </a:r>
            <a:r>
              <a:rPr lang="en-US" sz="2400" dirty="0"/>
              <a:t>isomers.</a:t>
            </a:r>
          </a:p>
          <a:p>
            <a:r>
              <a:rPr lang="en-US" sz="2400" dirty="0"/>
              <a:t>Oleic acid is a monounsaturated fatty acid found in olives, with one double bond at carbon 9.</a:t>
            </a:r>
          </a:p>
        </p:txBody>
      </p:sp>
      <p:pic>
        <p:nvPicPr>
          <p:cNvPr id="17" name="Content Placeholder 16" descr="One version is cis-oleic acid. A chain rises from left to right to C, double bond, C. For long description in Notes pane, press F6.  ">
            <a:extLst>
              <a:ext uri="{FF2B5EF4-FFF2-40B4-BE49-F238E27FC236}">
                <a16:creationId xmlns:a16="http://schemas.microsoft.com/office/drawing/2014/main" id="{0FDC8A48-69D7-4A68-B1F6-79EF6F83A5DB}"/>
              </a:ext>
            </a:extLst>
          </p:cNvPr>
          <p:cNvPicPr>
            <a:picLocks noGrp="1" noChangeAspect="1"/>
          </p:cNvPicPr>
          <p:nvPr>
            <p:ph sz="quarter" idx="15"/>
          </p:nvPr>
        </p:nvPicPr>
        <p:blipFill>
          <a:blip r:embed="rId3"/>
          <a:stretch>
            <a:fillRect/>
          </a:stretch>
        </p:blipFill>
        <p:spPr>
          <a:xfrm>
            <a:off x="1165019" y="3495375"/>
            <a:ext cx="6813961" cy="1783849"/>
          </a:xfrm>
          <a:prstGeom prst="rect">
            <a:avLst/>
          </a:prstGeom>
        </p:spPr>
      </p:pic>
      <p:sp>
        <p:nvSpPr>
          <p:cNvPr id="3" name="Content Placeholder 2">
            <a:extLst>
              <a:ext uri="{FF2B5EF4-FFF2-40B4-BE49-F238E27FC236}">
                <a16:creationId xmlns:a16="http://schemas.microsoft.com/office/drawing/2014/main" id="{557ED011-0E95-41E8-85AC-C1F8582BDB45}"/>
              </a:ext>
            </a:extLst>
          </p:cNvPr>
          <p:cNvSpPr>
            <a:spLocks noGrp="1"/>
          </p:cNvSpPr>
          <p:nvPr>
            <p:ph sz="quarter" idx="16"/>
          </p:nvPr>
        </p:nvSpPr>
        <p:spPr>
          <a:xfrm>
            <a:off x="457200" y="5537913"/>
            <a:ext cx="8236857" cy="725036"/>
          </a:xfrm>
        </p:spPr>
        <p:txBody>
          <a:bodyPr/>
          <a:lstStyle/>
          <a:p>
            <a:pPr marL="432" indent="0">
              <a:buNone/>
            </a:pPr>
            <a:r>
              <a:rPr lang="en-US" sz="2000" dirty="0"/>
              <a:t>Almost all naturally occurring unsaturated fatty acids have one or more cis double bonds.</a:t>
            </a:r>
            <a:endParaRPr lang="en-IN" sz="2000" dirty="0"/>
          </a:p>
        </p:txBody>
      </p:sp>
    </p:spTree>
    <p:extLst>
      <p:ext uri="{BB962C8B-B14F-4D97-AF65-F5344CB8AC3E}">
        <p14:creationId xmlns:p14="http://schemas.microsoft.com/office/powerpoint/2010/main" val="1458324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0937-3FC9-48F1-8AA4-63696F8FCACE}"/>
              </a:ext>
            </a:extLst>
          </p:cNvPr>
          <p:cNvSpPr>
            <a:spLocks noGrp="1"/>
          </p:cNvSpPr>
          <p:nvPr>
            <p:ph type="title"/>
          </p:nvPr>
        </p:nvSpPr>
        <p:spPr/>
        <p:txBody>
          <a:bodyPr/>
          <a:lstStyle/>
          <a:p>
            <a:r>
              <a:rPr lang="en-IN" dirty="0"/>
              <a:t>Essential Fatty Acids</a:t>
            </a:r>
          </a:p>
        </p:txBody>
      </p:sp>
      <p:sp>
        <p:nvSpPr>
          <p:cNvPr id="3" name="Content Placeholder 2">
            <a:extLst>
              <a:ext uri="{FF2B5EF4-FFF2-40B4-BE49-F238E27FC236}">
                <a16:creationId xmlns:a16="http://schemas.microsoft.com/office/drawing/2014/main" id="{65927FA4-CFB1-431F-A54B-FD56E602F587}"/>
              </a:ext>
            </a:extLst>
          </p:cNvPr>
          <p:cNvSpPr>
            <a:spLocks noGrp="1"/>
          </p:cNvSpPr>
          <p:nvPr>
            <p:ph sz="quarter" idx="13"/>
          </p:nvPr>
        </p:nvSpPr>
        <p:spPr>
          <a:xfrm>
            <a:off x="457200" y="1556326"/>
            <a:ext cx="8229600" cy="2659057"/>
          </a:xfrm>
        </p:spPr>
        <p:txBody>
          <a:bodyPr/>
          <a:lstStyle/>
          <a:p>
            <a:pPr marL="432" indent="0">
              <a:buNone/>
            </a:pPr>
            <a:r>
              <a:rPr lang="en-IN" sz="2400" dirty="0"/>
              <a:t>Humans</a:t>
            </a:r>
          </a:p>
          <a:p>
            <a:r>
              <a:rPr lang="en-IN" sz="2400" dirty="0"/>
              <a:t>are capable of synthesizing some fatty acids from carbohydrates or other fatty acids</a:t>
            </a:r>
          </a:p>
          <a:p>
            <a:r>
              <a:rPr lang="en-IN" sz="2400" dirty="0"/>
              <a:t>cannot synthesize sufficient amounts of polyunsaturated fatty acids such as linoleic acid, linolenic acid, and arachidonic acid</a:t>
            </a:r>
          </a:p>
        </p:txBody>
      </p:sp>
      <p:sp>
        <p:nvSpPr>
          <p:cNvPr id="4" name="Content Placeholder 3">
            <a:extLst>
              <a:ext uri="{FF2B5EF4-FFF2-40B4-BE49-F238E27FC236}">
                <a16:creationId xmlns:a16="http://schemas.microsoft.com/office/drawing/2014/main" id="{B55B8666-6E84-48B7-8A77-918431971A29}"/>
              </a:ext>
            </a:extLst>
          </p:cNvPr>
          <p:cNvSpPr>
            <a:spLocks noGrp="1"/>
          </p:cNvSpPr>
          <p:nvPr>
            <p:ph sz="quarter" idx="14"/>
          </p:nvPr>
        </p:nvSpPr>
        <p:spPr>
          <a:xfrm>
            <a:off x="457199" y="4834368"/>
            <a:ext cx="8354291" cy="794039"/>
          </a:xfrm>
        </p:spPr>
        <p:txBody>
          <a:bodyPr/>
          <a:lstStyle/>
          <a:p>
            <a:pPr marL="432" indent="0">
              <a:buNone/>
            </a:pPr>
            <a:r>
              <a:rPr lang="en-US" sz="2400" dirty="0"/>
              <a:t>Because these polyunsaturated fatty acids must be obtained from the diet, they are known as essential fatty acids.</a:t>
            </a:r>
            <a:endParaRPr lang="en-IN" sz="2400" dirty="0"/>
          </a:p>
        </p:txBody>
      </p:sp>
    </p:spTree>
    <p:extLst>
      <p:ext uri="{BB962C8B-B14F-4D97-AF65-F5344CB8AC3E}">
        <p14:creationId xmlns:p14="http://schemas.microsoft.com/office/powerpoint/2010/main" val="3026689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a:xfrm>
            <a:off x="457200" y="215371"/>
            <a:ext cx="8396514" cy="1097279"/>
          </a:xfrm>
        </p:spPr>
        <p:txBody>
          <a:bodyPr/>
          <a:lstStyle/>
          <a:p>
            <a:r>
              <a:rPr lang="en-US" sz="3400" dirty="0"/>
              <a:t>Properties of Saturated Fatty Acids </a:t>
            </a:r>
            <a:r>
              <a:rPr lang="en-US" sz="2000" b="0" dirty="0"/>
              <a:t>(1 of 2)</a:t>
            </a:r>
            <a:endParaRPr lang="en-IN" sz="3400" dirty="0"/>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201" y="1546406"/>
            <a:ext cx="3113314" cy="413023"/>
          </a:xfrm>
        </p:spPr>
        <p:txBody>
          <a:bodyPr/>
          <a:lstStyle/>
          <a:p>
            <a:pPr marL="432" indent="0">
              <a:buNone/>
            </a:pPr>
            <a:r>
              <a:rPr lang="en-IN" sz="2400" b="1" dirty="0"/>
              <a:t>Saturated fatty acids</a:t>
            </a:r>
          </a:p>
        </p:txBody>
      </p:sp>
      <p:sp>
        <p:nvSpPr>
          <p:cNvPr id="5" name="Content Placeholder 4">
            <a:extLst>
              <a:ext uri="{FF2B5EF4-FFF2-40B4-BE49-F238E27FC236}">
                <a16:creationId xmlns:a16="http://schemas.microsoft.com/office/drawing/2014/main" id="{0AB5F522-E372-48F8-A1ED-9CB5D965E300}"/>
              </a:ext>
            </a:extLst>
          </p:cNvPr>
          <p:cNvSpPr>
            <a:spLocks noGrp="1"/>
          </p:cNvSpPr>
          <p:nvPr>
            <p:ph sz="quarter" idx="15"/>
          </p:nvPr>
        </p:nvSpPr>
        <p:spPr>
          <a:xfrm>
            <a:off x="457200" y="2013824"/>
            <a:ext cx="2939143" cy="399537"/>
          </a:xfrm>
        </p:spPr>
        <p:txBody>
          <a:bodyPr/>
          <a:lstStyle/>
          <a:p>
            <a:r>
              <a:rPr lang="en-IN" sz="2400" dirty="0"/>
              <a:t>contain only single</a:t>
            </a:r>
          </a:p>
        </p:txBody>
      </p:sp>
      <p:graphicFrame>
        <p:nvGraphicFramePr>
          <p:cNvPr id="17" name="Object 16" descr="C, single bond, C.">
            <a:extLst>
              <a:ext uri="{FF2B5EF4-FFF2-40B4-BE49-F238E27FC236}">
                <a16:creationId xmlns:a16="http://schemas.microsoft.com/office/drawing/2014/main" id="{ACCAFCB2-3A5C-41CE-8196-E8E0B816A2CD}"/>
              </a:ext>
            </a:extLst>
          </p:cNvPr>
          <p:cNvGraphicFramePr>
            <a:graphicFrameLocks noChangeAspect="1"/>
          </p:cNvGraphicFramePr>
          <p:nvPr>
            <p:extLst/>
          </p:nvPr>
        </p:nvGraphicFramePr>
        <p:xfrm>
          <a:off x="3484968" y="2082531"/>
          <a:ext cx="814894" cy="260314"/>
        </p:xfrm>
        <a:graphic>
          <a:graphicData uri="http://schemas.openxmlformats.org/presentationml/2006/ole">
            <mc:AlternateContent xmlns:mc="http://schemas.openxmlformats.org/markup-compatibility/2006">
              <mc:Choice xmlns:v="urn:schemas-microsoft-com:vml" Requires="v">
                <p:oleObj spid="_x0000_s5127" name="Equation" r:id="rId3" imgW="914400" imgH="291960" progId="Equation.DSMT4">
                  <p:embed/>
                </p:oleObj>
              </mc:Choice>
              <mc:Fallback>
                <p:oleObj name="Equation" r:id="rId3" imgW="914400" imgH="291960" progId="Equation.DSMT4">
                  <p:embed/>
                  <p:pic>
                    <p:nvPicPr>
                      <p:cNvPr id="17" name="Object 16" descr="C, single bond, C.">
                        <a:extLst>
                          <a:ext uri="{FF2B5EF4-FFF2-40B4-BE49-F238E27FC236}">
                            <a16:creationId xmlns:a16="http://schemas.microsoft.com/office/drawing/2014/main" id="{ACCAFCB2-3A5C-41CE-8196-E8E0B816A2CD}"/>
                          </a:ext>
                        </a:extLst>
                      </p:cNvPr>
                      <p:cNvPicPr/>
                      <p:nvPr/>
                    </p:nvPicPr>
                    <p:blipFill>
                      <a:blip r:embed="rId4"/>
                      <a:stretch>
                        <a:fillRect/>
                      </a:stretch>
                    </p:blipFill>
                    <p:spPr>
                      <a:xfrm>
                        <a:off x="3484968" y="2082531"/>
                        <a:ext cx="814894" cy="260314"/>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7ED011-0E95-41E8-85AC-C1F8582BDB45}"/>
              </a:ext>
            </a:extLst>
          </p:cNvPr>
          <p:cNvSpPr>
            <a:spLocks noGrp="1"/>
          </p:cNvSpPr>
          <p:nvPr>
            <p:ph sz="quarter" idx="16"/>
          </p:nvPr>
        </p:nvSpPr>
        <p:spPr>
          <a:xfrm>
            <a:off x="4428675" y="2035519"/>
            <a:ext cx="4187371" cy="381972"/>
          </a:xfrm>
        </p:spPr>
        <p:txBody>
          <a:bodyPr/>
          <a:lstStyle/>
          <a:p>
            <a:pPr marL="432" indent="0">
              <a:buNone/>
            </a:pPr>
            <a:r>
              <a:rPr lang="en-US" sz="2400" dirty="0"/>
              <a:t>bonds and fit close together in</a:t>
            </a:r>
            <a:endParaRPr lang="en-IN" sz="2400" dirty="0"/>
          </a:p>
        </p:txBody>
      </p:sp>
      <p:sp>
        <p:nvSpPr>
          <p:cNvPr id="6" name="Content Placeholder 5">
            <a:extLst>
              <a:ext uri="{FF2B5EF4-FFF2-40B4-BE49-F238E27FC236}">
                <a16:creationId xmlns:a16="http://schemas.microsoft.com/office/drawing/2014/main" id="{60468A9C-7A47-4BC8-B64A-D88964B384DE}"/>
              </a:ext>
            </a:extLst>
          </p:cNvPr>
          <p:cNvSpPr>
            <a:spLocks noGrp="1"/>
          </p:cNvSpPr>
          <p:nvPr>
            <p:ph sz="quarter" idx="17"/>
          </p:nvPr>
        </p:nvSpPr>
        <p:spPr>
          <a:xfrm>
            <a:off x="454672" y="2465359"/>
            <a:ext cx="8326471" cy="1903443"/>
          </a:xfrm>
        </p:spPr>
        <p:txBody>
          <a:bodyPr/>
          <a:lstStyle/>
          <a:p>
            <a:pPr indent="0">
              <a:buNone/>
            </a:pPr>
            <a:r>
              <a:rPr lang="en-US" sz="2400" dirty="0"/>
              <a:t>a regular pattern</a:t>
            </a:r>
          </a:p>
          <a:p>
            <a:pPr>
              <a:buSzTx/>
              <a:buFontTx/>
              <a:buChar char="•"/>
            </a:pPr>
            <a:r>
              <a:rPr lang="en-US" sz="2400" dirty="0">
                <a:solidFill>
                  <a:srgbClr val="000000"/>
                </a:solidFill>
                <a:ea typeface="ＭＳ Ｐゴシック" pitchFamily="34" charset="-128"/>
                <a:cs typeface="Arial" pitchFamily="34" charset="0"/>
              </a:rPr>
              <a:t>have strong dispersion forces between long carbon chains</a:t>
            </a:r>
          </a:p>
          <a:p>
            <a:pPr>
              <a:buSzTx/>
              <a:buFontTx/>
              <a:buChar char="•"/>
            </a:pPr>
            <a:r>
              <a:rPr lang="en-US" sz="2400" dirty="0">
                <a:solidFill>
                  <a:srgbClr val="000000"/>
                </a:solidFill>
                <a:ea typeface="ＭＳ Ｐゴシック" pitchFamily="34" charset="-128"/>
                <a:cs typeface="Arial" pitchFamily="34" charset="0"/>
              </a:rPr>
              <a:t>have higher melting points and are usually solids at room temperature</a:t>
            </a:r>
            <a:endParaRPr lang="en-IN" sz="2400" dirty="0"/>
          </a:p>
        </p:txBody>
      </p:sp>
      <p:pic>
        <p:nvPicPr>
          <p:cNvPr id="18" name="Content Placeholder 17" descr="Three fatty acid chains are fit close together without touching each other.">
            <a:extLst>
              <a:ext uri="{FF2B5EF4-FFF2-40B4-BE49-F238E27FC236}">
                <a16:creationId xmlns:a16="http://schemas.microsoft.com/office/drawing/2014/main" id="{44378F09-52AF-4068-A0E1-E26CEDB106C3}"/>
              </a:ext>
            </a:extLst>
          </p:cNvPr>
          <p:cNvPicPr>
            <a:picLocks noGrp="1" noChangeAspect="1"/>
          </p:cNvPicPr>
          <p:nvPr>
            <p:ph sz="quarter" idx="18"/>
          </p:nvPr>
        </p:nvPicPr>
        <p:blipFill>
          <a:blip r:embed="rId5"/>
          <a:stretch>
            <a:fillRect/>
          </a:stretch>
        </p:blipFill>
        <p:spPr>
          <a:xfrm>
            <a:off x="1084617" y="4610500"/>
            <a:ext cx="6974765" cy="1530913"/>
          </a:xfrm>
          <a:prstGeom prst="rect">
            <a:avLst/>
          </a:prstGeom>
        </p:spPr>
      </p:pic>
    </p:spTree>
    <p:extLst>
      <p:ext uri="{BB962C8B-B14F-4D97-AF65-F5344CB8AC3E}">
        <p14:creationId xmlns:p14="http://schemas.microsoft.com/office/powerpoint/2010/main" val="3759363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a:xfrm>
            <a:off x="457199" y="215371"/>
            <a:ext cx="8338457" cy="1097279"/>
          </a:xfrm>
        </p:spPr>
        <p:txBody>
          <a:bodyPr/>
          <a:lstStyle/>
          <a:p>
            <a:r>
              <a:rPr lang="en-US" sz="3400" dirty="0"/>
              <a:t>Properties of Saturated Fatty Acids </a:t>
            </a:r>
            <a:r>
              <a:rPr lang="en-US" sz="2000" b="0" dirty="0"/>
              <a:t>(2 of 2)</a:t>
            </a:r>
            <a:endParaRPr lang="en-IN" sz="2000" dirty="0"/>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200" y="1546405"/>
            <a:ext cx="4158343" cy="2662737"/>
          </a:xfrm>
        </p:spPr>
        <p:txBody>
          <a:bodyPr/>
          <a:lstStyle/>
          <a:p>
            <a:pPr marL="432" indent="0">
              <a:buNone/>
            </a:pPr>
            <a:r>
              <a:rPr lang="en-US" sz="2400" dirty="0"/>
              <a:t>In unsaturated fatty acids, the cis double bonds cause the carbon chain to bend or kink, giving the molecules an irregular shape and allowing fewer interactions between molecules.</a:t>
            </a:r>
            <a:endParaRPr lang="en-IN" sz="2400" dirty="0"/>
          </a:p>
        </p:txBody>
      </p:sp>
      <p:pic>
        <p:nvPicPr>
          <p:cNvPr id="17" name="Content Placeholder 16" descr="The interactions for these molecules are shown and a visual model of potato chips explains the interactions. For long description in Notes pane, press F6.  ">
            <a:extLst>
              <a:ext uri="{FF2B5EF4-FFF2-40B4-BE49-F238E27FC236}">
                <a16:creationId xmlns:a16="http://schemas.microsoft.com/office/drawing/2014/main" id="{D634EFBC-E9C5-475A-AA0B-67DFA839CD7F}"/>
              </a:ext>
            </a:extLst>
          </p:cNvPr>
          <p:cNvPicPr>
            <a:picLocks noGrp="1" noChangeAspect="1"/>
          </p:cNvPicPr>
          <p:nvPr>
            <p:ph sz="quarter" idx="15"/>
          </p:nvPr>
        </p:nvPicPr>
        <p:blipFill>
          <a:blip r:embed="rId3"/>
          <a:stretch>
            <a:fillRect/>
          </a:stretch>
        </p:blipFill>
        <p:spPr>
          <a:xfrm>
            <a:off x="5198759" y="1546405"/>
            <a:ext cx="3522747" cy="2930651"/>
          </a:xfrm>
          <a:prstGeom prst="rect">
            <a:avLst/>
          </a:prstGeom>
        </p:spPr>
      </p:pic>
      <p:sp>
        <p:nvSpPr>
          <p:cNvPr id="3" name="Content Placeholder 2">
            <a:extLst>
              <a:ext uri="{FF2B5EF4-FFF2-40B4-BE49-F238E27FC236}">
                <a16:creationId xmlns:a16="http://schemas.microsoft.com/office/drawing/2014/main" id="{557ED011-0E95-41E8-85AC-C1F8582BDB45}"/>
              </a:ext>
            </a:extLst>
          </p:cNvPr>
          <p:cNvSpPr>
            <a:spLocks noGrp="1"/>
          </p:cNvSpPr>
          <p:nvPr>
            <p:ph sz="quarter" idx="16"/>
          </p:nvPr>
        </p:nvSpPr>
        <p:spPr>
          <a:xfrm>
            <a:off x="457201" y="5283945"/>
            <a:ext cx="7518400" cy="799356"/>
          </a:xfrm>
        </p:spPr>
        <p:txBody>
          <a:bodyPr/>
          <a:lstStyle/>
          <a:p>
            <a:pPr marL="432" indent="0">
              <a:buNone/>
            </a:pPr>
            <a:r>
              <a:rPr lang="en-US" sz="2400" dirty="0"/>
              <a:t>The reduced interactions in fatty acids with cis bonds reduces the melting point of the molecules.</a:t>
            </a:r>
            <a:endParaRPr lang="en-IN" sz="2400" dirty="0"/>
          </a:p>
        </p:txBody>
      </p:sp>
    </p:spTree>
    <p:extLst>
      <p:ext uri="{BB962C8B-B14F-4D97-AF65-F5344CB8AC3E}">
        <p14:creationId xmlns:p14="http://schemas.microsoft.com/office/powerpoint/2010/main" val="70015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D7ED-B648-4FAC-9E78-51526AD036E0}"/>
              </a:ext>
            </a:extLst>
          </p:cNvPr>
          <p:cNvSpPr>
            <a:spLocks noGrp="1"/>
          </p:cNvSpPr>
          <p:nvPr>
            <p:ph type="title"/>
          </p:nvPr>
        </p:nvSpPr>
        <p:spPr/>
        <p:txBody>
          <a:bodyPr/>
          <a:lstStyle/>
          <a:p>
            <a:r>
              <a:rPr lang="en-IN" dirty="0"/>
              <a:t>Lipids</a:t>
            </a:r>
          </a:p>
        </p:txBody>
      </p:sp>
      <p:sp>
        <p:nvSpPr>
          <p:cNvPr id="3" name="Content Placeholder 2">
            <a:extLst>
              <a:ext uri="{FF2B5EF4-FFF2-40B4-BE49-F238E27FC236}">
                <a16:creationId xmlns:a16="http://schemas.microsoft.com/office/drawing/2014/main" id="{5F8E34AA-49F5-4CDB-8264-91D0AD6EECD0}"/>
              </a:ext>
            </a:extLst>
          </p:cNvPr>
          <p:cNvSpPr>
            <a:spLocks noGrp="1"/>
          </p:cNvSpPr>
          <p:nvPr>
            <p:ph sz="quarter" idx="13"/>
          </p:nvPr>
        </p:nvSpPr>
        <p:spPr>
          <a:xfrm>
            <a:off x="457200" y="1556326"/>
            <a:ext cx="4719484" cy="3782589"/>
          </a:xfrm>
        </p:spPr>
        <p:txBody>
          <a:bodyPr/>
          <a:lstStyle/>
          <a:p>
            <a:pPr marL="432" indent="0">
              <a:buNone/>
            </a:pPr>
            <a:r>
              <a:rPr lang="en-US" sz="2400" dirty="0"/>
              <a:t>Clinical lipid specialists work with patients who have lipid disorders such as high cholesterol, high triglycerides, coronary heart disease, and obesity. At a lipid clinic, a clinical lipid specialist reviews a patient’s lipid profile, which includes total cholesterol, high-density lipoprotein (H</a:t>
            </a:r>
            <a:r>
              <a:rPr lang="en-US" sz="100" dirty="0"/>
              <a:t> </a:t>
            </a:r>
            <a:r>
              <a:rPr lang="en-US" sz="2400" dirty="0"/>
              <a:t>D</a:t>
            </a:r>
            <a:r>
              <a:rPr lang="en-US" sz="100" dirty="0"/>
              <a:t> </a:t>
            </a:r>
            <a:r>
              <a:rPr lang="en-US" sz="2400" dirty="0"/>
              <a:t>L), and low-density lipoprotein (L</a:t>
            </a:r>
            <a:r>
              <a:rPr lang="en-US" sz="100" dirty="0"/>
              <a:t> </a:t>
            </a:r>
            <a:r>
              <a:rPr lang="en-US" sz="2400" dirty="0"/>
              <a:t>D</a:t>
            </a:r>
            <a:r>
              <a:rPr lang="en-US" sz="100" dirty="0"/>
              <a:t> </a:t>
            </a:r>
            <a:r>
              <a:rPr lang="en-US" sz="2400" dirty="0"/>
              <a:t>L).</a:t>
            </a:r>
          </a:p>
        </p:txBody>
      </p:sp>
      <p:pic>
        <p:nvPicPr>
          <p:cNvPr id="5" name="Content Placeholder 4" descr="A clinical lipid specialist works with a patient.">
            <a:extLst>
              <a:ext uri="{FF2B5EF4-FFF2-40B4-BE49-F238E27FC236}">
                <a16:creationId xmlns:a16="http://schemas.microsoft.com/office/drawing/2014/main" id="{51A621BB-A846-455D-9494-833E9DC1BB40}"/>
              </a:ext>
            </a:extLst>
          </p:cNvPr>
          <p:cNvPicPr>
            <a:picLocks noGrp="1" noChangeAspect="1"/>
          </p:cNvPicPr>
          <p:nvPr>
            <p:ph sz="quarter" idx="14"/>
          </p:nvPr>
        </p:nvPicPr>
        <p:blipFill>
          <a:blip r:embed="rId2"/>
          <a:stretch>
            <a:fillRect/>
          </a:stretch>
        </p:blipFill>
        <p:spPr>
          <a:xfrm>
            <a:off x="5293221" y="1920155"/>
            <a:ext cx="3572001" cy="2801789"/>
          </a:xfrm>
          <a:prstGeom prst="rect">
            <a:avLst/>
          </a:prstGeom>
        </p:spPr>
      </p:pic>
    </p:spTree>
    <p:extLst>
      <p:ext uri="{BB962C8B-B14F-4D97-AF65-F5344CB8AC3E}">
        <p14:creationId xmlns:p14="http://schemas.microsoft.com/office/powerpoint/2010/main" val="1167842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a:xfrm>
            <a:off x="457199" y="215371"/>
            <a:ext cx="8338457" cy="1097279"/>
          </a:xfrm>
        </p:spPr>
        <p:txBody>
          <a:bodyPr/>
          <a:lstStyle/>
          <a:p>
            <a:r>
              <a:rPr lang="en-IN" sz="3200" dirty="0"/>
              <a:t>Learning Check 1</a:t>
            </a:r>
            <a:endParaRPr lang="en-IN" sz="2000" dirty="0"/>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200" y="1546406"/>
            <a:ext cx="7786914" cy="427538"/>
          </a:xfrm>
        </p:spPr>
        <p:txBody>
          <a:bodyPr/>
          <a:lstStyle/>
          <a:p>
            <a:pPr marL="432" indent="0">
              <a:buNone/>
            </a:pPr>
            <a:r>
              <a:rPr lang="en-US" sz="2400" dirty="0"/>
              <a:t>Consider the condensed structural formula for oleic acid.</a:t>
            </a:r>
            <a:endParaRPr lang="en-IN" sz="2400" dirty="0"/>
          </a:p>
        </p:txBody>
      </p:sp>
      <p:pic>
        <p:nvPicPr>
          <p:cNvPr id="7" name="Content Placeholder 6" descr="C H 3, single bond, left parenthesis, C H 2, right parenthesis, sub 7, single bond, C H, double bond, C H, single bond, left parenthesis, C H 2, right parenthesis, sub 7, single bond, C, single bond, O H. The last C is double bonded to O above.">
            <a:extLst>
              <a:ext uri="{FF2B5EF4-FFF2-40B4-BE49-F238E27FC236}">
                <a16:creationId xmlns:a16="http://schemas.microsoft.com/office/drawing/2014/main" id="{5EFA511D-7C5A-41F3-B910-BFFEAA4DDF93}"/>
              </a:ext>
            </a:extLst>
          </p:cNvPr>
          <p:cNvPicPr>
            <a:picLocks noGrp="1" noChangeAspect="1"/>
          </p:cNvPicPr>
          <p:nvPr>
            <p:ph sz="quarter" idx="15"/>
          </p:nvPr>
        </p:nvPicPr>
        <p:blipFill>
          <a:blip r:embed="rId2"/>
          <a:stretch>
            <a:fillRect/>
          </a:stretch>
        </p:blipFill>
        <p:spPr>
          <a:xfrm>
            <a:off x="1635600" y="2095550"/>
            <a:ext cx="5807484" cy="921111"/>
          </a:xfrm>
          <a:prstGeom prst="rect">
            <a:avLst/>
          </a:prstGeom>
        </p:spPr>
      </p:pic>
      <p:sp>
        <p:nvSpPr>
          <p:cNvPr id="3" name="Content Placeholder 2">
            <a:extLst>
              <a:ext uri="{FF2B5EF4-FFF2-40B4-BE49-F238E27FC236}">
                <a16:creationId xmlns:a16="http://schemas.microsoft.com/office/drawing/2014/main" id="{557ED011-0E95-41E8-85AC-C1F8582BDB45}"/>
              </a:ext>
            </a:extLst>
          </p:cNvPr>
          <p:cNvSpPr>
            <a:spLocks noGrp="1"/>
          </p:cNvSpPr>
          <p:nvPr>
            <p:ph sz="quarter" idx="16"/>
          </p:nvPr>
        </p:nvSpPr>
        <p:spPr>
          <a:xfrm>
            <a:off x="457200" y="3164862"/>
            <a:ext cx="8309429" cy="3018224"/>
          </a:xfrm>
        </p:spPr>
        <p:txBody>
          <a:bodyPr/>
          <a:lstStyle/>
          <a:p>
            <a:pPr marL="432" indent="0">
              <a:buNone/>
            </a:pPr>
            <a:r>
              <a:rPr lang="en-US" sz="2400" dirty="0">
                <a:solidFill>
                  <a:schemeClr val="tx2"/>
                </a:solidFill>
              </a:rPr>
              <a:t>A. </a:t>
            </a:r>
            <a:r>
              <a:rPr lang="en-US" sz="2400" dirty="0"/>
              <a:t>Why is this molecule an acid?</a:t>
            </a:r>
          </a:p>
          <a:p>
            <a:pPr marL="432" indent="0">
              <a:buNone/>
            </a:pPr>
            <a:r>
              <a:rPr lang="en-US" sz="2400" dirty="0">
                <a:solidFill>
                  <a:schemeClr val="tx2"/>
                </a:solidFill>
              </a:rPr>
              <a:t>B. </a:t>
            </a:r>
            <a:r>
              <a:rPr lang="en-US" sz="2400" dirty="0"/>
              <a:t>How many total carbon atoms are in oleic acid?</a:t>
            </a:r>
          </a:p>
          <a:p>
            <a:pPr marL="393700" indent="-393700">
              <a:buNone/>
            </a:pPr>
            <a:r>
              <a:rPr lang="en-US" sz="2400" dirty="0">
                <a:solidFill>
                  <a:schemeClr val="tx2"/>
                </a:solidFill>
              </a:rPr>
              <a:t>C. </a:t>
            </a:r>
            <a:r>
              <a:rPr lang="en-US" sz="2400" dirty="0"/>
              <a:t>Is this a saturated, monounsaturated, or polyunsaturated fatty acid?</a:t>
            </a:r>
          </a:p>
          <a:p>
            <a:pPr marL="432" indent="0">
              <a:buNone/>
            </a:pPr>
            <a:r>
              <a:rPr lang="en-US" sz="2400" dirty="0">
                <a:solidFill>
                  <a:schemeClr val="tx2"/>
                </a:solidFill>
              </a:rPr>
              <a:t>D. </a:t>
            </a:r>
            <a:r>
              <a:rPr lang="en-US" sz="2400" dirty="0"/>
              <a:t>Is it likely to be a solid or liquid at room temperature?</a:t>
            </a:r>
          </a:p>
          <a:p>
            <a:pPr marL="432" indent="0">
              <a:buNone/>
            </a:pPr>
            <a:r>
              <a:rPr lang="en-US" sz="2400" dirty="0">
                <a:solidFill>
                  <a:schemeClr val="tx2"/>
                </a:solidFill>
              </a:rPr>
              <a:t>E. </a:t>
            </a:r>
            <a:r>
              <a:rPr lang="en-US" sz="2400" dirty="0"/>
              <a:t>Would it be soluble in water?</a:t>
            </a:r>
            <a:endParaRPr lang="en-IN" sz="2400" dirty="0"/>
          </a:p>
        </p:txBody>
      </p:sp>
    </p:spTree>
    <p:extLst>
      <p:ext uri="{BB962C8B-B14F-4D97-AF65-F5344CB8AC3E}">
        <p14:creationId xmlns:p14="http://schemas.microsoft.com/office/powerpoint/2010/main" val="2871328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a:xfrm>
            <a:off x="457199" y="215371"/>
            <a:ext cx="8338457" cy="1097279"/>
          </a:xfrm>
        </p:spPr>
        <p:txBody>
          <a:bodyPr/>
          <a:lstStyle/>
          <a:p>
            <a:r>
              <a:rPr lang="en-IN" dirty="0"/>
              <a:t>Solution 2 </a:t>
            </a:r>
            <a:r>
              <a:rPr lang="en-IN" sz="2000" b="0" dirty="0"/>
              <a:t>(</a:t>
            </a:r>
            <a:r>
              <a:rPr lang="en-US" sz="2000" b="0" dirty="0"/>
              <a:t>1 of 2)</a:t>
            </a:r>
            <a:endParaRPr lang="en-IN" sz="2000" dirty="0"/>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200" y="1546406"/>
            <a:ext cx="7786914" cy="427538"/>
          </a:xfrm>
        </p:spPr>
        <p:txBody>
          <a:bodyPr/>
          <a:lstStyle/>
          <a:p>
            <a:pPr marL="432" indent="0">
              <a:buNone/>
            </a:pPr>
            <a:r>
              <a:rPr lang="en-US" sz="2400" dirty="0"/>
              <a:t>Consider the condensed structural formula for oleic acid.</a:t>
            </a:r>
            <a:endParaRPr lang="en-IN" sz="2400" dirty="0"/>
          </a:p>
        </p:txBody>
      </p:sp>
      <p:pic>
        <p:nvPicPr>
          <p:cNvPr id="7" name="Content Placeholder 6" descr="C H 3, single bond, left parenthesis, C H 2, right parenthesis, sub 7, single bond, C H, double bond, C H, single bond, left parenthesis, C H 2, right parenthesis, sub 7, single bond, C, single bond, O H. The last C is double bonded to O above.">
            <a:extLst>
              <a:ext uri="{FF2B5EF4-FFF2-40B4-BE49-F238E27FC236}">
                <a16:creationId xmlns:a16="http://schemas.microsoft.com/office/drawing/2014/main" id="{5EFA511D-7C5A-41F3-B910-BFFEAA4DDF93}"/>
              </a:ext>
            </a:extLst>
          </p:cNvPr>
          <p:cNvPicPr>
            <a:picLocks noGrp="1" noChangeAspect="1"/>
          </p:cNvPicPr>
          <p:nvPr>
            <p:ph sz="quarter" idx="15"/>
          </p:nvPr>
        </p:nvPicPr>
        <p:blipFill>
          <a:blip r:embed="rId2"/>
          <a:stretch>
            <a:fillRect/>
          </a:stretch>
        </p:blipFill>
        <p:spPr>
          <a:xfrm>
            <a:off x="1635600" y="2095550"/>
            <a:ext cx="5807484" cy="921111"/>
          </a:xfrm>
          <a:prstGeom prst="rect">
            <a:avLst/>
          </a:prstGeom>
        </p:spPr>
      </p:pic>
      <p:sp>
        <p:nvSpPr>
          <p:cNvPr id="3" name="Content Placeholder 2">
            <a:extLst>
              <a:ext uri="{FF2B5EF4-FFF2-40B4-BE49-F238E27FC236}">
                <a16:creationId xmlns:a16="http://schemas.microsoft.com/office/drawing/2014/main" id="{557ED011-0E95-41E8-85AC-C1F8582BDB45}"/>
              </a:ext>
            </a:extLst>
          </p:cNvPr>
          <p:cNvSpPr>
            <a:spLocks noGrp="1"/>
          </p:cNvSpPr>
          <p:nvPr>
            <p:ph sz="quarter" idx="16"/>
          </p:nvPr>
        </p:nvSpPr>
        <p:spPr>
          <a:xfrm>
            <a:off x="457200" y="3164862"/>
            <a:ext cx="8309429" cy="2190909"/>
          </a:xfrm>
        </p:spPr>
        <p:txBody>
          <a:bodyPr/>
          <a:lstStyle/>
          <a:p>
            <a:pPr marL="432" indent="0">
              <a:buNone/>
            </a:pPr>
            <a:r>
              <a:rPr lang="en-US" sz="2400" dirty="0">
                <a:solidFill>
                  <a:schemeClr val="tx2"/>
                </a:solidFill>
              </a:rPr>
              <a:t>A.</a:t>
            </a:r>
            <a:r>
              <a:rPr lang="en-US" sz="2400" dirty="0"/>
              <a:t> Why is this molecule an acid?</a:t>
            </a:r>
          </a:p>
          <a:p>
            <a:pPr marL="0" indent="401638">
              <a:buNone/>
            </a:pPr>
            <a:r>
              <a:rPr lang="en-US" altLang="en-US" sz="2400" dirty="0">
                <a:ea typeface="ＭＳ Ｐゴシック" pitchFamily="34" charset="-128"/>
              </a:rPr>
              <a:t>It contains a carboxylic acid functional group.</a:t>
            </a:r>
            <a:endParaRPr lang="en-US" sz="2400" dirty="0"/>
          </a:p>
          <a:p>
            <a:pPr marL="432" indent="0">
              <a:buNone/>
            </a:pPr>
            <a:r>
              <a:rPr lang="en-US" sz="2400" dirty="0">
                <a:solidFill>
                  <a:schemeClr val="tx2"/>
                </a:solidFill>
              </a:rPr>
              <a:t>B.</a:t>
            </a:r>
            <a:r>
              <a:rPr lang="en-US" sz="2400" dirty="0"/>
              <a:t> How many total carbon atoms are in oleic acid?</a:t>
            </a:r>
          </a:p>
          <a:p>
            <a:pPr marL="0" indent="401638">
              <a:buNone/>
            </a:pPr>
            <a:r>
              <a:rPr lang="en-IN" sz="2400" dirty="0"/>
              <a:t>Oleic acid contains 18 carbon atoms.</a:t>
            </a:r>
          </a:p>
        </p:txBody>
      </p:sp>
    </p:spTree>
    <p:extLst>
      <p:ext uri="{BB962C8B-B14F-4D97-AF65-F5344CB8AC3E}">
        <p14:creationId xmlns:p14="http://schemas.microsoft.com/office/powerpoint/2010/main" val="1858022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5F88-5EBF-45E1-931F-5235FB6A5DEE}"/>
              </a:ext>
            </a:extLst>
          </p:cNvPr>
          <p:cNvSpPr>
            <a:spLocks noGrp="1"/>
          </p:cNvSpPr>
          <p:nvPr>
            <p:ph type="title"/>
          </p:nvPr>
        </p:nvSpPr>
        <p:spPr>
          <a:xfrm>
            <a:off x="457200" y="215371"/>
            <a:ext cx="8229600" cy="1097279"/>
          </a:xfrm>
        </p:spPr>
        <p:txBody>
          <a:bodyPr/>
          <a:lstStyle/>
          <a:p>
            <a:r>
              <a:rPr lang="en-IN" dirty="0"/>
              <a:t>Solution 2 </a:t>
            </a:r>
            <a:r>
              <a:rPr lang="en-US" sz="2000" b="0" i="0" u="none" strike="noStrike" cap="none" baseline="0" dirty="0">
                <a:solidFill>
                  <a:srgbClr val="007FA3"/>
                </a:solidFill>
                <a:effectLst/>
                <a:latin typeface="+mj-lt"/>
                <a:ea typeface="Times New Roman"/>
                <a:cs typeface="Times New Roman"/>
                <a:sym typeface="Times New Roman"/>
              </a:rPr>
              <a:t>(2 of 2)</a:t>
            </a:r>
            <a:endParaRPr lang="en-IN" sz="2000" b="0" baseline="0" dirty="0"/>
          </a:p>
        </p:txBody>
      </p:sp>
      <p:sp>
        <p:nvSpPr>
          <p:cNvPr id="3" name="Content Placeholder 2">
            <a:extLst>
              <a:ext uri="{FF2B5EF4-FFF2-40B4-BE49-F238E27FC236}">
                <a16:creationId xmlns:a16="http://schemas.microsoft.com/office/drawing/2014/main" id="{A84520C1-1948-469E-9D29-D9AF7E88813E}"/>
              </a:ext>
            </a:extLst>
          </p:cNvPr>
          <p:cNvSpPr>
            <a:spLocks noGrp="1"/>
          </p:cNvSpPr>
          <p:nvPr>
            <p:ph sz="quarter" idx="13"/>
          </p:nvPr>
        </p:nvSpPr>
        <p:spPr>
          <a:xfrm>
            <a:off x="457200" y="1556326"/>
            <a:ext cx="8229600" cy="437065"/>
          </a:xfrm>
        </p:spPr>
        <p:txBody>
          <a:bodyPr/>
          <a:lstStyle/>
          <a:p>
            <a:pPr marL="432" indent="0">
              <a:buNone/>
            </a:pPr>
            <a:r>
              <a:rPr lang="en-US" sz="2400" dirty="0"/>
              <a:t>Consider the condensed structural formula for oleic acid.</a:t>
            </a:r>
            <a:endParaRPr lang="en-IN" sz="2400" dirty="0"/>
          </a:p>
        </p:txBody>
      </p:sp>
      <p:sp>
        <p:nvSpPr>
          <p:cNvPr id="4" name="Content Placeholder 3">
            <a:extLst>
              <a:ext uri="{FF2B5EF4-FFF2-40B4-BE49-F238E27FC236}">
                <a16:creationId xmlns:a16="http://schemas.microsoft.com/office/drawing/2014/main" id="{176D7C41-2912-48D3-8F4D-C0EB5B7A7536}"/>
              </a:ext>
            </a:extLst>
          </p:cNvPr>
          <p:cNvSpPr>
            <a:spLocks noGrp="1"/>
          </p:cNvSpPr>
          <p:nvPr>
            <p:ph sz="quarter" idx="14"/>
          </p:nvPr>
        </p:nvSpPr>
        <p:spPr>
          <a:xfrm>
            <a:off x="457200" y="2683443"/>
            <a:ext cx="8229600" cy="3578812"/>
          </a:xfrm>
        </p:spPr>
        <p:txBody>
          <a:bodyPr/>
          <a:lstStyle/>
          <a:p>
            <a:pPr marL="346075" indent="-346075">
              <a:buNone/>
            </a:pPr>
            <a:r>
              <a:rPr lang="en-US" sz="2400" dirty="0">
                <a:solidFill>
                  <a:schemeClr val="tx2"/>
                </a:solidFill>
              </a:rPr>
              <a:t>C.</a:t>
            </a:r>
            <a:r>
              <a:rPr lang="en-US" sz="2400" dirty="0"/>
              <a:t> Is this a saturated, monounsaturated, or polyunsaturated fatty acid?</a:t>
            </a:r>
          </a:p>
          <a:p>
            <a:pPr marL="0" indent="346075">
              <a:buNone/>
            </a:pPr>
            <a:r>
              <a:rPr lang="en-US" sz="2400" dirty="0"/>
              <a:t>Oleic acid is a monounsaturated fatty acid.</a:t>
            </a:r>
          </a:p>
          <a:p>
            <a:pPr marL="432" indent="0">
              <a:buNone/>
            </a:pPr>
            <a:r>
              <a:rPr lang="en-US" sz="2400" dirty="0">
                <a:solidFill>
                  <a:schemeClr val="tx2"/>
                </a:solidFill>
              </a:rPr>
              <a:t>D. </a:t>
            </a:r>
            <a:r>
              <a:rPr lang="en-US" sz="2400" dirty="0"/>
              <a:t>Is it likely to be a solid or liquid at room temperature?</a:t>
            </a:r>
          </a:p>
          <a:p>
            <a:pPr marL="0" indent="346075">
              <a:buNone/>
            </a:pPr>
            <a:r>
              <a:rPr lang="en-US" sz="2400" dirty="0"/>
              <a:t>It is a liquid at room temperature.</a:t>
            </a:r>
          </a:p>
          <a:p>
            <a:pPr marL="432" indent="0">
              <a:buNone/>
            </a:pPr>
            <a:r>
              <a:rPr lang="en-US" sz="2400" dirty="0">
                <a:solidFill>
                  <a:schemeClr val="tx2"/>
                </a:solidFill>
              </a:rPr>
              <a:t>E. </a:t>
            </a:r>
            <a:r>
              <a:rPr lang="en-US" sz="2400" dirty="0"/>
              <a:t>Would it be soluble in water?</a:t>
            </a:r>
          </a:p>
          <a:p>
            <a:pPr marL="0" indent="346075">
              <a:buNone/>
            </a:pPr>
            <a:r>
              <a:rPr lang="en-US" sz="2400" dirty="0"/>
              <a:t>The long carbon chain makes it insoluble in water.</a:t>
            </a:r>
            <a:endParaRPr lang="en-IN" sz="2400" dirty="0"/>
          </a:p>
        </p:txBody>
      </p:sp>
    </p:spTree>
    <p:extLst>
      <p:ext uri="{BB962C8B-B14F-4D97-AF65-F5344CB8AC3E}">
        <p14:creationId xmlns:p14="http://schemas.microsoft.com/office/powerpoint/2010/main" val="3379710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DDDD-89EC-4DA3-BAD0-7DE43BAA200C}"/>
              </a:ext>
            </a:extLst>
          </p:cNvPr>
          <p:cNvSpPr>
            <a:spLocks noGrp="1"/>
          </p:cNvSpPr>
          <p:nvPr>
            <p:ph type="title"/>
          </p:nvPr>
        </p:nvSpPr>
        <p:spPr/>
        <p:txBody>
          <a:bodyPr/>
          <a:lstStyle/>
          <a:p>
            <a:r>
              <a:rPr lang="en-IN" dirty="0"/>
              <a:t>Prostaglandins </a:t>
            </a:r>
            <a:r>
              <a:rPr lang="en-US" sz="2000" b="0" i="0" u="none" strike="noStrike" cap="none" baseline="0" dirty="0">
                <a:solidFill>
                  <a:srgbClr val="007FA3"/>
                </a:solidFill>
                <a:effectLst/>
                <a:latin typeface="+mj-lt"/>
                <a:ea typeface="Times New Roman"/>
                <a:cs typeface="Times New Roman"/>
                <a:sym typeface="Times New Roman"/>
              </a:rPr>
              <a:t>(1 of 2)</a:t>
            </a:r>
            <a:endParaRPr lang="en-IN" sz="2000" b="0" baseline="0" dirty="0"/>
          </a:p>
        </p:txBody>
      </p:sp>
      <p:sp>
        <p:nvSpPr>
          <p:cNvPr id="3" name="Content Placeholder 2">
            <a:extLst>
              <a:ext uri="{FF2B5EF4-FFF2-40B4-BE49-F238E27FC236}">
                <a16:creationId xmlns:a16="http://schemas.microsoft.com/office/drawing/2014/main" id="{AB46B155-6C8B-45F0-904C-50DF75A5A7BC}"/>
              </a:ext>
            </a:extLst>
          </p:cNvPr>
          <p:cNvSpPr>
            <a:spLocks noGrp="1"/>
          </p:cNvSpPr>
          <p:nvPr>
            <p:ph sz="quarter" idx="13"/>
          </p:nvPr>
        </p:nvSpPr>
        <p:spPr>
          <a:xfrm>
            <a:off x="457200" y="1556327"/>
            <a:ext cx="8229600" cy="3930074"/>
          </a:xfrm>
        </p:spPr>
        <p:txBody>
          <a:bodyPr/>
          <a:lstStyle/>
          <a:p>
            <a:pPr marL="432" indent="0">
              <a:buNone/>
            </a:pPr>
            <a:r>
              <a:rPr lang="en-US" b="1" dirty="0"/>
              <a:t>Prostaglandins</a:t>
            </a:r>
          </a:p>
          <a:p>
            <a:r>
              <a:rPr lang="en-US" dirty="0"/>
              <a:t>are hormone-like substances produced in cells</a:t>
            </a:r>
          </a:p>
          <a:p>
            <a:r>
              <a:rPr lang="en-US" dirty="0"/>
              <a:t>are also known as eicosanoids, formed from arachidonic acid, a polyunsaturated fatty acid with 20 carbon atoms</a:t>
            </a:r>
          </a:p>
          <a:p>
            <a:r>
              <a:rPr lang="en-US" dirty="0"/>
              <a:t>differ by the substituents attached to the five-carbon ring</a:t>
            </a:r>
          </a:p>
          <a:p>
            <a:r>
              <a:rPr lang="en-US" dirty="0"/>
              <a:t>have many functions, such as lowering or raising blood pressure and stimulating contraction and relaxation of the smooth muscle of the uterus</a:t>
            </a:r>
            <a:endParaRPr lang="en-IN" dirty="0"/>
          </a:p>
        </p:txBody>
      </p:sp>
    </p:spTree>
    <p:extLst>
      <p:ext uri="{BB962C8B-B14F-4D97-AF65-F5344CB8AC3E}">
        <p14:creationId xmlns:p14="http://schemas.microsoft.com/office/powerpoint/2010/main" val="2292423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a:xfrm>
            <a:off x="457199" y="215371"/>
            <a:ext cx="8338457" cy="1097279"/>
          </a:xfrm>
        </p:spPr>
        <p:txBody>
          <a:bodyPr/>
          <a:lstStyle/>
          <a:p>
            <a:r>
              <a:rPr lang="en-IN" dirty="0"/>
              <a:t>Prostaglandins </a:t>
            </a:r>
            <a:r>
              <a:rPr lang="en-US" sz="2000" b="0" dirty="0"/>
              <a:t>(2 of 2)</a:t>
            </a:r>
            <a:endParaRPr lang="en-IN" sz="2000" dirty="0"/>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200" y="1546405"/>
            <a:ext cx="8149771" cy="1124224"/>
          </a:xfrm>
        </p:spPr>
        <p:txBody>
          <a:bodyPr/>
          <a:lstStyle/>
          <a:p>
            <a:pPr marL="432" indent="0">
              <a:buNone/>
            </a:pPr>
            <a:r>
              <a:rPr lang="en-US" sz="2400" dirty="0"/>
              <a:t>When tissues are injured, arachidonic acid is converted to prostaglandins that produce inflammation and pain in the area.</a:t>
            </a:r>
            <a:endParaRPr lang="en-IN" sz="2400" dirty="0"/>
          </a:p>
        </p:txBody>
      </p:sp>
      <p:pic>
        <p:nvPicPr>
          <p:cNvPr id="7" name="Content Placeholder 6" descr="The chemical reaction of arachidonic acid converting to P G F sub 2 is blocked when analgesics are used to prevent the formation of P G F sub 2. If no analgesics are employed the reaction is allowed. P G F sub 2 leads to pain, fever, and inflammation.">
            <a:extLst>
              <a:ext uri="{FF2B5EF4-FFF2-40B4-BE49-F238E27FC236}">
                <a16:creationId xmlns:a16="http://schemas.microsoft.com/office/drawing/2014/main" id="{16D8560A-8674-49DD-A296-B94DD9717F97}"/>
              </a:ext>
            </a:extLst>
          </p:cNvPr>
          <p:cNvPicPr>
            <a:picLocks noGrp="1" noChangeAspect="1"/>
          </p:cNvPicPr>
          <p:nvPr>
            <p:ph sz="quarter" idx="15"/>
          </p:nvPr>
        </p:nvPicPr>
        <p:blipFill>
          <a:blip r:embed="rId2"/>
          <a:stretch>
            <a:fillRect/>
          </a:stretch>
        </p:blipFill>
        <p:spPr>
          <a:xfrm>
            <a:off x="1620738" y="2797274"/>
            <a:ext cx="5822693" cy="2365470"/>
          </a:xfrm>
          <a:prstGeom prst="rect">
            <a:avLst/>
          </a:prstGeom>
        </p:spPr>
      </p:pic>
      <p:sp>
        <p:nvSpPr>
          <p:cNvPr id="3" name="Content Placeholder 2">
            <a:extLst>
              <a:ext uri="{FF2B5EF4-FFF2-40B4-BE49-F238E27FC236}">
                <a16:creationId xmlns:a16="http://schemas.microsoft.com/office/drawing/2014/main" id="{557ED011-0E95-41E8-85AC-C1F8582BDB45}"/>
              </a:ext>
            </a:extLst>
          </p:cNvPr>
          <p:cNvSpPr>
            <a:spLocks noGrp="1"/>
          </p:cNvSpPr>
          <p:nvPr>
            <p:ph sz="quarter" idx="16"/>
          </p:nvPr>
        </p:nvSpPr>
        <p:spPr>
          <a:xfrm>
            <a:off x="457200" y="5283944"/>
            <a:ext cx="8309429" cy="812055"/>
          </a:xfrm>
        </p:spPr>
        <p:txBody>
          <a:bodyPr/>
          <a:lstStyle/>
          <a:p>
            <a:pPr marL="432" indent="0">
              <a:buNone/>
            </a:pPr>
            <a:r>
              <a:rPr lang="en-US" sz="2400" dirty="0"/>
              <a:t>Nonsteroidal anti-inflammatory drugs (N</a:t>
            </a:r>
            <a:r>
              <a:rPr lang="en-US" sz="100" dirty="0"/>
              <a:t> </a:t>
            </a:r>
            <a:r>
              <a:rPr lang="en-US" sz="2400" dirty="0"/>
              <a:t>S</a:t>
            </a:r>
            <a:r>
              <a:rPr lang="en-US" sz="100" dirty="0"/>
              <a:t> </a:t>
            </a:r>
            <a:r>
              <a:rPr lang="en-US" sz="2400" dirty="0"/>
              <a:t>A</a:t>
            </a:r>
            <a:r>
              <a:rPr lang="en-US" sz="100" dirty="0"/>
              <a:t> </a:t>
            </a:r>
            <a:r>
              <a:rPr lang="en-US" sz="2400" dirty="0"/>
              <a:t>I</a:t>
            </a:r>
            <a:r>
              <a:rPr lang="en-US" sz="100" dirty="0"/>
              <a:t> </a:t>
            </a:r>
            <a:r>
              <a:rPr lang="en-US" sz="2400" dirty="0"/>
              <a:t>D</a:t>
            </a:r>
            <a:r>
              <a:rPr lang="en-US" sz="100" dirty="0"/>
              <a:t> </a:t>
            </a:r>
            <a:r>
              <a:rPr lang="en-US" sz="2400" dirty="0"/>
              <a:t>s), such as aspirin, block the production of prostaglandins.</a:t>
            </a:r>
            <a:endParaRPr lang="en-IN" sz="2400" dirty="0"/>
          </a:p>
        </p:txBody>
      </p:sp>
    </p:spTree>
    <p:extLst>
      <p:ext uri="{BB962C8B-B14F-4D97-AF65-F5344CB8AC3E}">
        <p14:creationId xmlns:p14="http://schemas.microsoft.com/office/powerpoint/2010/main" val="3239842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a:xfrm>
            <a:off x="457199" y="215371"/>
            <a:ext cx="8338457" cy="1097279"/>
          </a:xfrm>
        </p:spPr>
        <p:txBody>
          <a:bodyPr/>
          <a:lstStyle/>
          <a:p>
            <a:r>
              <a:rPr lang="en-IN" dirty="0"/>
              <a:t>Prostaglandins: N</a:t>
            </a:r>
            <a:r>
              <a:rPr lang="en-IN" sz="100" dirty="0"/>
              <a:t> </a:t>
            </a:r>
            <a:r>
              <a:rPr lang="en-IN" dirty="0"/>
              <a:t>S</a:t>
            </a:r>
            <a:r>
              <a:rPr lang="en-IN" sz="100" dirty="0"/>
              <a:t> </a:t>
            </a:r>
            <a:r>
              <a:rPr lang="en-IN" dirty="0"/>
              <a:t>A</a:t>
            </a:r>
            <a:r>
              <a:rPr lang="en-IN" sz="100" dirty="0"/>
              <a:t> </a:t>
            </a:r>
            <a:r>
              <a:rPr lang="en-IN" dirty="0"/>
              <a:t>I</a:t>
            </a:r>
            <a:r>
              <a:rPr lang="en-IN" sz="100" dirty="0"/>
              <a:t> </a:t>
            </a:r>
            <a:r>
              <a:rPr lang="en-IN" dirty="0"/>
              <a:t>Ds</a:t>
            </a:r>
            <a:endParaRPr lang="en-IN" sz="2000" dirty="0"/>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200" y="1546405"/>
            <a:ext cx="8149771" cy="1124224"/>
          </a:xfrm>
        </p:spPr>
        <p:txBody>
          <a:bodyPr/>
          <a:lstStyle/>
          <a:p>
            <a:pPr marL="432" indent="0">
              <a:buNone/>
            </a:pPr>
            <a:r>
              <a:rPr lang="en-US" sz="2400" dirty="0"/>
              <a:t>Nonsteroidal anti-inflammatory drugs (N</a:t>
            </a:r>
            <a:r>
              <a:rPr lang="en-US" sz="100" dirty="0"/>
              <a:t> </a:t>
            </a:r>
            <a:r>
              <a:rPr lang="en-US" sz="2400" dirty="0"/>
              <a:t>S</a:t>
            </a:r>
            <a:r>
              <a:rPr lang="en-US" sz="100" dirty="0"/>
              <a:t> </a:t>
            </a:r>
            <a:r>
              <a:rPr lang="en-US" sz="2400" dirty="0"/>
              <a:t>A</a:t>
            </a:r>
            <a:r>
              <a:rPr lang="en-US" sz="100" dirty="0"/>
              <a:t> </a:t>
            </a:r>
            <a:r>
              <a:rPr lang="en-US" sz="2400" dirty="0"/>
              <a:t>I</a:t>
            </a:r>
            <a:r>
              <a:rPr lang="en-US" sz="100" dirty="0"/>
              <a:t> </a:t>
            </a:r>
            <a:r>
              <a:rPr lang="en-US" sz="2400" dirty="0"/>
              <a:t>Ds) block production of prostaglandins, decreasing pain and inflammation.</a:t>
            </a:r>
          </a:p>
        </p:txBody>
      </p:sp>
      <p:pic>
        <p:nvPicPr>
          <p:cNvPr id="8" name="Content Placeholder 7" descr="The line angle structures are as follows. For long description in Notes pane, press F6.  ">
            <a:extLst>
              <a:ext uri="{FF2B5EF4-FFF2-40B4-BE49-F238E27FC236}">
                <a16:creationId xmlns:a16="http://schemas.microsoft.com/office/drawing/2014/main" id="{59A92F6B-B933-4F08-942B-287E57D0E720}"/>
              </a:ext>
            </a:extLst>
          </p:cNvPr>
          <p:cNvPicPr>
            <a:picLocks noGrp="1" noChangeAspect="1"/>
          </p:cNvPicPr>
          <p:nvPr>
            <p:ph sz="quarter" idx="15"/>
          </p:nvPr>
        </p:nvPicPr>
        <p:blipFill>
          <a:blip r:embed="rId3"/>
          <a:stretch>
            <a:fillRect/>
          </a:stretch>
        </p:blipFill>
        <p:spPr>
          <a:xfrm>
            <a:off x="1448259" y="2834731"/>
            <a:ext cx="6167650" cy="2193650"/>
          </a:xfrm>
          <a:prstGeom prst="rect">
            <a:avLst/>
          </a:prstGeom>
        </p:spPr>
      </p:pic>
      <p:sp>
        <p:nvSpPr>
          <p:cNvPr id="3" name="Content Placeholder 2">
            <a:extLst>
              <a:ext uri="{FF2B5EF4-FFF2-40B4-BE49-F238E27FC236}">
                <a16:creationId xmlns:a16="http://schemas.microsoft.com/office/drawing/2014/main" id="{557ED011-0E95-41E8-85AC-C1F8582BDB45}"/>
              </a:ext>
            </a:extLst>
          </p:cNvPr>
          <p:cNvSpPr>
            <a:spLocks noGrp="1"/>
          </p:cNvSpPr>
          <p:nvPr>
            <p:ph sz="quarter" idx="16"/>
          </p:nvPr>
        </p:nvSpPr>
        <p:spPr>
          <a:xfrm>
            <a:off x="457200" y="5400058"/>
            <a:ext cx="8309429" cy="812055"/>
          </a:xfrm>
        </p:spPr>
        <p:txBody>
          <a:bodyPr/>
          <a:lstStyle/>
          <a:p>
            <a:pPr marL="432" indent="0">
              <a:buNone/>
            </a:pPr>
            <a:r>
              <a:rPr lang="en-US" sz="2400" dirty="0"/>
              <a:t>N</a:t>
            </a:r>
            <a:r>
              <a:rPr lang="en-US" sz="100" dirty="0"/>
              <a:t> </a:t>
            </a:r>
            <a:r>
              <a:rPr lang="en-US" sz="2400" dirty="0"/>
              <a:t>S</a:t>
            </a:r>
            <a:r>
              <a:rPr lang="en-US" sz="100" dirty="0"/>
              <a:t> </a:t>
            </a:r>
            <a:r>
              <a:rPr lang="en-US" sz="2400" dirty="0"/>
              <a:t>A</a:t>
            </a:r>
            <a:r>
              <a:rPr lang="en-US" sz="100" dirty="0"/>
              <a:t> </a:t>
            </a:r>
            <a:r>
              <a:rPr lang="en-US" sz="2400" dirty="0"/>
              <a:t>I</a:t>
            </a:r>
            <a:r>
              <a:rPr lang="en-US" sz="100" dirty="0"/>
              <a:t> </a:t>
            </a:r>
            <a:r>
              <a:rPr lang="en-US" sz="2400" dirty="0"/>
              <a:t>D</a:t>
            </a:r>
            <a:r>
              <a:rPr lang="en-US" sz="100" dirty="0"/>
              <a:t> </a:t>
            </a:r>
            <a:r>
              <a:rPr lang="en-US" sz="2400" dirty="0"/>
              <a:t>s include naproxen (Aleve and Naprosyn), ketoprofen (</a:t>
            </a:r>
            <a:r>
              <a:rPr lang="en-US" sz="2400" dirty="0" err="1"/>
              <a:t>Actron</a:t>
            </a:r>
            <a:r>
              <a:rPr lang="en-US" sz="2400" dirty="0"/>
              <a:t>), and </a:t>
            </a:r>
            <a:r>
              <a:rPr lang="en-US" sz="2400" dirty="0" err="1"/>
              <a:t>nabumetone</a:t>
            </a:r>
            <a:r>
              <a:rPr lang="en-US" sz="2400" dirty="0"/>
              <a:t> (Relafen).</a:t>
            </a:r>
          </a:p>
        </p:txBody>
      </p:sp>
    </p:spTree>
    <p:extLst>
      <p:ext uri="{BB962C8B-B14F-4D97-AF65-F5344CB8AC3E}">
        <p14:creationId xmlns:p14="http://schemas.microsoft.com/office/powerpoint/2010/main" val="88887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7C9B3-0183-472A-BE48-1488B408205D}"/>
              </a:ext>
            </a:extLst>
          </p:cNvPr>
          <p:cNvSpPr>
            <a:spLocks noGrp="1"/>
          </p:cNvSpPr>
          <p:nvPr>
            <p:ph type="title"/>
          </p:nvPr>
        </p:nvSpPr>
        <p:spPr/>
        <p:txBody>
          <a:bodyPr/>
          <a:lstStyle/>
          <a:p>
            <a:r>
              <a:rPr lang="en-US" sz="3400" dirty="0"/>
              <a:t>Chemistry Link to Health: Omega-3 Fatty Acids in Fish Oils </a:t>
            </a:r>
            <a:r>
              <a:rPr lang="en-US" sz="2000" b="0" dirty="0"/>
              <a:t>(1 of 4)</a:t>
            </a:r>
            <a:endParaRPr lang="en-IN" sz="3400" dirty="0"/>
          </a:p>
        </p:txBody>
      </p:sp>
      <p:sp>
        <p:nvSpPr>
          <p:cNvPr id="3" name="Content Placeholder 2">
            <a:extLst>
              <a:ext uri="{FF2B5EF4-FFF2-40B4-BE49-F238E27FC236}">
                <a16:creationId xmlns:a16="http://schemas.microsoft.com/office/drawing/2014/main" id="{AAAC8A26-7EE5-45D5-B78B-46662D48D991}"/>
              </a:ext>
            </a:extLst>
          </p:cNvPr>
          <p:cNvSpPr>
            <a:spLocks noGrp="1"/>
          </p:cNvSpPr>
          <p:nvPr>
            <p:ph sz="quarter" idx="13"/>
          </p:nvPr>
        </p:nvSpPr>
        <p:spPr/>
        <p:txBody>
          <a:bodyPr/>
          <a:lstStyle/>
          <a:p>
            <a:r>
              <a:rPr lang="en-US" sz="2200" dirty="0"/>
              <a:t>Unsaturated fats such as those in vegetable oils and fish are recognized as more beneficial to health than saturated fats.</a:t>
            </a:r>
          </a:p>
          <a:p>
            <a:r>
              <a:rPr lang="en-US" sz="2200" dirty="0"/>
              <a:t>Vegetables contain omega-6 acids, meaning the first double bond occurs at carbon 6 counting from the methyl end of the carbon chain. Examples of omega-6 acids are linoleic and arachidonic acids.</a:t>
            </a:r>
            <a:endParaRPr lang="en-IN" sz="2200" dirty="0"/>
          </a:p>
        </p:txBody>
      </p:sp>
      <p:pic>
        <p:nvPicPr>
          <p:cNvPr id="5" name="Content Placeholder 4" descr="The line angle structures for omega 6 fatty acids and omega 3 fatty acids are as follows. For long description in Notes pane, press F6.  ">
            <a:extLst>
              <a:ext uri="{FF2B5EF4-FFF2-40B4-BE49-F238E27FC236}">
                <a16:creationId xmlns:a16="http://schemas.microsoft.com/office/drawing/2014/main" id="{1F92EDBF-D4B3-4DBD-AFEE-FF67D8AB66FA}"/>
              </a:ext>
            </a:extLst>
          </p:cNvPr>
          <p:cNvPicPr>
            <a:picLocks noGrp="1" noChangeAspect="1"/>
          </p:cNvPicPr>
          <p:nvPr>
            <p:ph sz="quarter" idx="14"/>
          </p:nvPr>
        </p:nvPicPr>
        <p:blipFill>
          <a:blip r:embed="rId3"/>
          <a:stretch>
            <a:fillRect/>
          </a:stretch>
        </p:blipFill>
        <p:spPr>
          <a:xfrm>
            <a:off x="999434" y="4003269"/>
            <a:ext cx="7145131" cy="2042337"/>
          </a:xfrm>
          <a:prstGeom prst="rect">
            <a:avLst/>
          </a:prstGeom>
        </p:spPr>
      </p:pic>
    </p:spTree>
    <p:extLst>
      <p:ext uri="{BB962C8B-B14F-4D97-AF65-F5344CB8AC3E}">
        <p14:creationId xmlns:p14="http://schemas.microsoft.com/office/powerpoint/2010/main" val="694399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F9C3-2FEB-4FAA-94F2-4CE2E8B30506}"/>
              </a:ext>
            </a:extLst>
          </p:cNvPr>
          <p:cNvSpPr>
            <a:spLocks noGrp="1"/>
          </p:cNvSpPr>
          <p:nvPr>
            <p:ph type="title"/>
          </p:nvPr>
        </p:nvSpPr>
        <p:spPr>
          <a:xfrm>
            <a:off x="457199" y="215371"/>
            <a:ext cx="8338457" cy="1097279"/>
          </a:xfrm>
        </p:spPr>
        <p:txBody>
          <a:bodyPr/>
          <a:lstStyle/>
          <a:p>
            <a:r>
              <a:rPr lang="en-US" sz="3400" dirty="0"/>
              <a:t>Chemistry Link to Health: Omega-3 Fatty Acids in Fish Oils </a:t>
            </a:r>
            <a:r>
              <a:rPr lang="en-US" sz="2000" b="0" dirty="0"/>
              <a:t>(2 of 4)</a:t>
            </a:r>
            <a:endParaRPr lang="en-IN" sz="3400" dirty="0"/>
          </a:p>
        </p:txBody>
      </p:sp>
      <p:sp>
        <p:nvSpPr>
          <p:cNvPr id="4" name="Content Placeholder 3">
            <a:extLst>
              <a:ext uri="{FF2B5EF4-FFF2-40B4-BE49-F238E27FC236}">
                <a16:creationId xmlns:a16="http://schemas.microsoft.com/office/drawing/2014/main" id="{8787D31B-DED8-41C3-B13B-316C82499B0C}"/>
              </a:ext>
            </a:extLst>
          </p:cNvPr>
          <p:cNvSpPr>
            <a:spLocks noGrp="1"/>
          </p:cNvSpPr>
          <p:nvPr>
            <p:ph sz="quarter" idx="14"/>
          </p:nvPr>
        </p:nvSpPr>
        <p:spPr>
          <a:xfrm>
            <a:off x="457200" y="1546405"/>
            <a:ext cx="8149771" cy="1124224"/>
          </a:xfrm>
        </p:spPr>
        <p:txBody>
          <a:bodyPr/>
          <a:lstStyle/>
          <a:p>
            <a:pPr marL="432" indent="0">
              <a:buNone/>
            </a:pPr>
            <a:r>
              <a:rPr lang="en-US" sz="2400" dirty="0"/>
              <a:t>Fish has high levels of omega-3 acids, meaning the first double bond occurs at carbon 3, counting from the methyl end of the chain.</a:t>
            </a:r>
            <a:endParaRPr lang="en-IN" sz="2400" dirty="0"/>
          </a:p>
        </p:txBody>
      </p:sp>
      <p:pic>
        <p:nvPicPr>
          <p:cNvPr id="7" name="Content Placeholder 6" descr="A salmon swims underwater.">
            <a:extLst>
              <a:ext uri="{FF2B5EF4-FFF2-40B4-BE49-F238E27FC236}">
                <a16:creationId xmlns:a16="http://schemas.microsoft.com/office/drawing/2014/main" id="{ADEC5A95-8C90-4F94-B1FA-D98039C02CF5}"/>
              </a:ext>
            </a:extLst>
          </p:cNvPr>
          <p:cNvPicPr>
            <a:picLocks noGrp="1" noChangeAspect="1"/>
          </p:cNvPicPr>
          <p:nvPr>
            <p:ph sz="quarter" idx="15"/>
          </p:nvPr>
        </p:nvPicPr>
        <p:blipFill>
          <a:blip r:embed="rId2"/>
          <a:stretch>
            <a:fillRect/>
          </a:stretch>
        </p:blipFill>
        <p:spPr>
          <a:xfrm>
            <a:off x="2469481" y="2809332"/>
            <a:ext cx="4313891" cy="2862219"/>
          </a:xfrm>
          <a:prstGeom prst="rect">
            <a:avLst/>
          </a:prstGeom>
        </p:spPr>
      </p:pic>
      <p:sp>
        <p:nvSpPr>
          <p:cNvPr id="3" name="Content Placeholder 2">
            <a:extLst>
              <a:ext uri="{FF2B5EF4-FFF2-40B4-BE49-F238E27FC236}">
                <a16:creationId xmlns:a16="http://schemas.microsoft.com/office/drawing/2014/main" id="{557ED011-0E95-41E8-85AC-C1F8582BDB45}"/>
              </a:ext>
            </a:extLst>
          </p:cNvPr>
          <p:cNvSpPr>
            <a:spLocks noGrp="1"/>
          </p:cNvSpPr>
          <p:nvPr>
            <p:ph sz="quarter" idx="16"/>
          </p:nvPr>
        </p:nvSpPr>
        <p:spPr>
          <a:xfrm>
            <a:off x="1632855" y="5893544"/>
            <a:ext cx="5987143" cy="362113"/>
          </a:xfrm>
        </p:spPr>
        <p:txBody>
          <a:bodyPr/>
          <a:lstStyle/>
          <a:p>
            <a:pPr marL="432" indent="0">
              <a:buNone/>
            </a:pPr>
            <a:r>
              <a:rPr lang="en-US" sz="2000" dirty="0"/>
              <a:t>Cold-water fish are a source of omega-3 fatty acids.</a:t>
            </a:r>
            <a:endParaRPr lang="en-IN" sz="2000" dirty="0"/>
          </a:p>
        </p:txBody>
      </p:sp>
    </p:spTree>
    <p:extLst>
      <p:ext uri="{BB962C8B-B14F-4D97-AF65-F5344CB8AC3E}">
        <p14:creationId xmlns:p14="http://schemas.microsoft.com/office/powerpoint/2010/main" val="2206716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D2AC-4D75-420F-B841-AE8C0656FA1C}"/>
              </a:ext>
            </a:extLst>
          </p:cNvPr>
          <p:cNvSpPr>
            <a:spLocks noGrp="1"/>
          </p:cNvSpPr>
          <p:nvPr>
            <p:ph type="title"/>
          </p:nvPr>
        </p:nvSpPr>
        <p:spPr/>
        <p:txBody>
          <a:bodyPr/>
          <a:lstStyle/>
          <a:p>
            <a:r>
              <a:rPr lang="en-US" sz="3400" dirty="0"/>
              <a:t>Chemistry Link to Health: Omega-3 Fatty Acids in Fish Oils </a:t>
            </a:r>
            <a:r>
              <a:rPr lang="en-US" sz="2000" b="0" dirty="0"/>
              <a:t>(3 of 4)</a:t>
            </a:r>
            <a:endParaRPr lang="en-IN" sz="3400" dirty="0"/>
          </a:p>
        </p:txBody>
      </p:sp>
      <p:sp>
        <p:nvSpPr>
          <p:cNvPr id="3" name="Content Placeholder 2">
            <a:extLst>
              <a:ext uri="{FF2B5EF4-FFF2-40B4-BE49-F238E27FC236}">
                <a16:creationId xmlns:a16="http://schemas.microsoft.com/office/drawing/2014/main" id="{895ABDFF-3E47-4B5F-B34A-814BD6370A25}"/>
              </a:ext>
            </a:extLst>
          </p:cNvPr>
          <p:cNvSpPr>
            <a:spLocks noGrp="1"/>
          </p:cNvSpPr>
          <p:nvPr>
            <p:ph sz="quarter" idx="13"/>
          </p:nvPr>
        </p:nvSpPr>
        <p:spPr>
          <a:xfrm>
            <a:off x="457200" y="1556327"/>
            <a:ext cx="8229600" cy="838530"/>
          </a:xfrm>
        </p:spPr>
        <p:txBody>
          <a:bodyPr/>
          <a:lstStyle/>
          <a:p>
            <a:pPr marL="432" indent="0">
              <a:buNone/>
            </a:pPr>
            <a:r>
              <a:rPr lang="en-US" sz="2400" dirty="0"/>
              <a:t>Examples of omega-3 acids include linolenic, </a:t>
            </a:r>
            <a:r>
              <a:rPr lang="en-US" sz="2400" dirty="0" err="1"/>
              <a:t>eicosapentaenoic</a:t>
            </a:r>
            <a:r>
              <a:rPr lang="en-US" sz="2400" dirty="0"/>
              <a:t>, and docosahexaenoic acids.</a:t>
            </a:r>
          </a:p>
        </p:txBody>
      </p:sp>
      <p:pic>
        <p:nvPicPr>
          <p:cNvPr id="5" name="Content Placeholder 4" descr="Omega 3 fatty acids. For long description in Notes pane, press F6.  &#10;">
            <a:extLst>
              <a:ext uri="{FF2B5EF4-FFF2-40B4-BE49-F238E27FC236}">
                <a16:creationId xmlns:a16="http://schemas.microsoft.com/office/drawing/2014/main" id="{67D8E70C-EF4D-4B64-98B0-3C0EAD34467B}"/>
              </a:ext>
            </a:extLst>
          </p:cNvPr>
          <p:cNvPicPr>
            <a:picLocks noGrp="1" noChangeAspect="1"/>
          </p:cNvPicPr>
          <p:nvPr>
            <p:ph sz="quarter" idx="14"/>
          </p:nvPr>
        </p:nvPicPr>
        <p:blipFill>
          <a:blip r:embed="rId3"/>
          <a:stretch>
            <a:fillRect/>
          </a:stretch>
        </p:blipFill>
        <p:spPr>
          <a:xfrm>
            <a:off x="1116071" y="2757741"/>
            <a:ext cx="6911857" cy="3081968"/>
          </a:xfrm>
          <a:prstGeom prst="rect">
            <a:avLst/>
          </a:prstGeom>
        </p:spPr>
      </p:pic>
    </p:spTree>
    <p:extLst>
      <p:ext uri="{BB962C8B-B14F-4D97-AF65-F5344CB8AC3E}">
        <p14:creationId xmlns:p14="http://schemas.microsoft.com/office/powerpoint/2010/main" val="2350190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101A-2DE2-40AB-B64F-4780409F4A90}"/>
              </a:ext>
            </a:extLst>
          </p:cNvPr>
          <p:cNvSpPr>
            <a:spLocks noGrp="1"/>
          </p:cNvSpPr>
          <p:nvPr>
            <p:ph type="title"/>
          </p:nvPr>
        </p:nvSpPr>
        <p:spPr/>
        <p:txBody>
          <a:bodyPr/>
          <a:lstStyle/>
          <a:p>
            <a:r>
              <a:rPr lang="en-US" sz="3400" dirty="0"/>
              <a:t>Chemistry Link to Health: Omega-3 Fatty Acids in Fish Oils </a:t>
            </a:r>
            <a:r>
              <a:rPr lang="en-US" sz="2000" b="0" i="0" u="none" strike="noStrike" cap="none" baseline="0" dirty="0">
                <a:solidFill>
                  <a:srgbClr val="007FA3"/>
                </a:solidFill>
                <a:effectLst/>
                <a:latin typeface="+mj-lt"/>
                <a:ea typeface="Times New Roman"/>
                <a:cs typeface="Times New Roman"/>
                <a:sym typeface="Times New Roman"/>
              </a:rPr>
              <a:t>(4 of 4)</a:t>
            </a:r>
            <a:endParaRPr lang="en-IN" sz="2000" b="0" baseline="0" dirty="0"/>
          </a:p>
        </p:txBody>
      </p:sp>
      <p:sp>
        <p:nvSpPr>
          <p:cNvPr id="7" name="Content Placeholder 6">
            <a:extLst>
              <a:ext uri="{FF2B5EF4-FFF2-40B4-BE49-F238E27FC236}">
                <a16:creationId xmlns:a16="http://schemas.microsoft.com/office/drawing/2014/main" id="{9395C4E6-22E1-412F-B777-54EF0540C777}"/>
              </a:ext>
            </a:extLst>
          </p:cNvPr>
          <p:cNvSpPr>
            <a:spLocks noGrp="1"/>
          </p:cNvSpPr>
          <p:nvPr>
            <p:ph sz="quarter" idx="13"/>
          </p:nvPr>
        </p:nvSpPr>
        <p:spPr>
          <a:xfrm>
            <a:off x="457200" y="1556326"/>
            <a:ext cx="8302752" cy="3225985"/>
          </a:xfrm>
        </p:spPr>
        <p:txBody>
          <a:bodyPr/>
          <a:lstStyle/>
          <a:p>
            <a:pPr marL="432" indent="0">
              <a:buNone/>
            </a:pPr>
            <a:r>
              <a:rPr lang="en-US" sz="2400" dirty="0"/>
              <a:t>In atherosclerosis and heart disease,</a:t>
            </a:r>
          </a:p>
          <a:p>
            <a:r>
              <a:rPr lang="en-US" sz="2400" dirty="0"/>
              <a:t>cholesterol forms plaques that adhere to the walls of the blood vessels</a:t>
            </a:r>
          </a:p>
          <a:p>
            <a:r>
              <a:rPr lang="en-US" sz="2400" dirty="0"/>
              <a:t>blood pressure rises as blood has to squeeze through a smaller opening in the blood vessel</a:t>
            </a:r>
          </a:p>
          <a:p>
            <a:r>
              <a:rPr lang="en-US" sz="2400" dirty="0"/>
              <a:t>more plaque forms; there is also a possibility of blood clots blocking the blood vessels and causing a heart attack</a:t>
            </a:r>
          </a:p>
        </p:txBody>
      </p:sp>
      <p:sp>
        <p:nvSpPr>
          <p:cNvPr id="3" name="Content Placeholder 2">
            <a:extLst>
              <a:ext uri="{FF2B5EF4-FFF2-40B4-BE49-F238E27FC236}">
                <a16:creationId xmlns:a16="http://schemas.microsoft.com/office/drawing/2014/main" id="{7334E5A1-D8E6-4D61-BC09-A1F872A2DB98}"/>
              </a:ext>
            </a:extLst>
          </p:cNvPr>
          <p:cNvSpPr>
            <a:spLocks noGrp="1"/>
          </p:cNvSpPr>
          <p:nvPr>
            <p:ph sz="quarter" idx="14"/>
          </p:nvPr>
        </p:nvSpPr>
        <p:spPr>
          <a:xfrm>
            <a:off x="457200" y="5375560"/>
            <a:ext cx="8229600" cy="775277"/>
          </a:xfrm>
        </p:spPr>
        <p:txBody>
          <a:bodyPr/>
          <a:lstStyle/>
          <a:p>
            <a:pPr marL="432" indent="0">
              <a:buNone/>
            </a:pPr>
            <a:r>
              <a:rPr lang="en-US" sz="2400" dirty="0"/>
              <a:t>Omega-3 fatty acids lower the tendency of blood platelets to stick together, reducing the possibility of blood clots.</a:t>
            </a:r>
            <a:endParaRPr lang="en-IN" sz="2400" dirty="0"/>
          </a:p>
        </p:txBody>
      </p:sp>
    </p:spTree>
    <p:extLst>
      <p:ext uri="{BB962C8B-B14F-4D97-AF65-F5344CB8AC3E}">
        <p14:creationId xmlns:p14="http://schemas.microsoft.com/office/powerpoint/2010/main" val="201171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D24B-0AD7-436D-B0ED-351B589EBB4D}"/>
              </a:ext>
            </a:extLst>
          </p:cNvPr>
          <p:cNvSpPr>
            <a:spLocks noGrp="1"/>
          </p:cNvSpPr>
          <p:nvPr>
            <p:ph type="title"/>
          </p:nvPr>
        </p:nvSpPr>
        <p:spPr/>
        <p:txBody>
          <a:bodyPr/>
          <a:lstStyle/>
          <a:p>
            <a:r>
              <a:rPr lang="en-IN" dirty="0"/>
              <a:t>15.1 Lipids</a:t>
            </a:r>
          </a:p>
        </p:txBody>
      </p:sp>
      <p:sp>
        <p:nvSpPr>
          <p:cNvPr id="4" name="Content Placeholder 3">
            <a:extLst>
              <a:ext uri="{FF2B5EF4-FFF2-40B4-BE49-F238E27FC236}">
                <a16:creationId xmlns:a16="http://schemas.microsoft.com/office/drawing/2014/main" id="{8810EB14-470E-4A1E-BB2F-20449BD4C988}"/>
              </a:ext>
            </a:extLst>
          </p:cNvPr>
          <p:cNvSpPr>
            <a:spLocks noGrp="1"/>
          </p:cNvSpPr>
          <p:nvPr>
            <p:ph sz="quarter" idx="14"/>
          </p:nvPr>
        </p:nvSpPr>
        <p:spPr>
          <a:xfrm>
            <a:off x="457200" y="1547753"/>
            <a:ext cx="5279923" cy="4159873"/>
          </a:xfrm>
        </p:spPr>
        <p:txBody>
          <a:bodyPr/>
          <a:lstStyle/>
          <a:p>
            <a:pPr marL="432" indent="0">
              <a:buNone/>
            </a:pPr>
            <a:r>
              <a:rPr lang="en-US" sz="2200" b="1" dirty="0"/>
              <a:t>Lipids</a:t>
            </a:r>
            <a:r>
              <a:rPr lang="en-US" sz="2200" dirty="0"/>
              <a:t> are</a:t>
            </a:r>
          </a:p>
          <a:p>
            <a:r>
              <a:rPr lang="en-US" sz="2200" dirty="0"/>
              <a:t>biomolecules that contain fatty acids or a steroid nucleus</a:t>
            </a:r>
          </a:p>
          <a:p>
            <a:r>
              <a:rPr lang="en-US" sz="2200" dirty="0"/>
              <a:t>soluble in organic solvents but not in water</a:t>
            </a:r>
          </a:p>
          <a:p>
            <a:r>
              <a:rPr lang="en-US" sz="2200" dirty="0"/>
              <a:t>named for the Greek word </a:t>
            </a:r>
            <a:r>
              <a:rPr lang="en-US" sz="2200" b="1" dirty="0" err="1"/>
              <a:t>lipos</a:t>
            </a:r>
            <a:r>
              <a:rPr lang="en-US" sz="2200" dirty="0"/>
              <a:t>, which means “fat”</a:t>
            </a:r>
          </a:p>
          <a:p>
            <a:r>
              <a:rPr lang="en-US" sz="2200" dirty="0"/>
              <a:t>an important feature in cell membranes, fat-soluble vitamins, and steroid hormones</a:t>
            </a:r>
            <a:endParaRPr lang="en-IN" sz="2200" dirty="0"/>
          </a:p>
        </p:txBody>
      </p:sp>
      <p:pic>
        <p:nvPicPr>
          <p:cNvPr id="17" name="Content Placeholder 16" descr="The fused 4 ring structure contains three 6 carbon rings and one 5 carbon ring.">
            <a:extLst>
              <a:ext uri="{FF2B5EF4-FFF2-40B4-BE49-F238E27FC236}">
                <a16:creationId xmlns:a16="http://schemas.microsoft.com/office/drawing/2014/main" id="{3C0DC5BB-9707-4825-BEDF-5D009C1ACADD}"/>
              </a:ext>
            </a:extLst>
          </p:cNvPr>
          <p:cNvPicPr>
            <a:picLocks noGrp="1" noChangeAspect="1"/>
          </p:cNvPicPr>
          <p:nvPr>
            <p:ph sz="quarter" idx="15"/>
          </p:nvPr>
        </p:nvPicPr>
        <p:blipFill>
          <a:blip r:embed="rId2"/>
          <a:stretch>
            <a:fillRect/>
          </a:stretch>
        </p:blipFill>
        <p:spPr>
          <a:xfrm>
            <a:off x="6082112" y="2148230"/>
            <a:ext cx="2717773" cy="1777213"/>
          </a:xfrm>
          <a:prstGeom prst="rect">
            <a:avLst/>
          </a:prstGeom>
        </p:spPr>
      </p:pic>
      <p:sp>
        <p:nvSpPr>
          <p:cNvPr id="3" name="Content Placeholder 2">
            <a:extLst>
              <a:ext uri="{FF2B5EF4-FFF2-40B4-BE49-F238E27FC236}">
                <a16:creationId xmlns:a16="http://schemas.microsoft.com/office/drawing/2014/main" id="{7C77E266-BDBD-446F-87D3-821353168074}"/>
              </a:ext>
            </a:extLst>
          </p:cNvPr>
          <p:cNvSpPr>
            <a:spLocks noGrp="1"/>
          </p:cNvSpPr>
          <p:nvPr>
            <p:ph sz="quarter" idx="16"/>
          </p:nvPr>
        </p:nvSpPr>
        <p:spPr>
          <a:xfrm>
            <a:off x="6290624" y="4331310"/>
            <a:ext cx="2300748" cy="376289"/>
          </a:xfrm>
        </p:spPr>
        <p:txBody>
          <a:bodyPr/>
          <a:lstStyle/>
          <a:p>
            <a:pPr marL="432" indent="0">
              <a:buNone/>
            </a:pPr>
            <a:r>
              <a:rPr lang="en-IN" sz="2200" b="1" dirty="0"/>
              <a:t>Steroid Nucleus</a:t>
            </a:r>
          </a:p>
        </p:txBody>
      </p:sp>
      <p:sp>
        <p:nvSpPr>
          <p:cNvPr id="6" name="Content Placeholder 5">
            <a:extLst>
              <a:ext uri="{FF2B5EF4-FFF2-40B4-BE49-F238E27FC236}">
                <a16:creationId xmlns:a16="http://schemas.microsoft.com/office/drawing/2014/main" id="{36CDB27E-62C3-44A0-AAD3-08DA36D55C56}"/>
              </a:ext>
            </a:extLst>
          </p:cNvPr>
          <p:cNvSpPr>
            <a:spLocks noGrp="1"/>
          </p:cNvSpPr>
          <p:nvPr>
            <p:ph sz="quarter" idx="17"/>
          </p:nvPr>
        </p:nvSpPr>
        <p:spPr>
          <a:xfrm>
            <a:off x="454672" y="5856313"/>
            <a:ext cx="5842889" cy="411749"/>
          </a:xfrm>
        </p:spPr>
        <p:txBody>
          <a:bodyPr/>
          <a:lstStyle/>
          <a:p>
            <a:pPr marL="432" indent="0">
              <a:buNone/>
            </a:pPr>
            <a:r>
              <a:rPr lang="en-US" sz="2200" b="1" dirty="0"/>
              <a:t>Learning Goal</a:t>
            </a:r>
            <a:r>
              <a:rPr lang="en-US" sz="2200" dirty="0"/>
              <a:t> Describe the classes of lipids.</a:t>
            </a:r>
            <a:endParaRPr lang="en-IN" sz="2200" dirty="0"/>
          </a:p>
        </p:txBody>
      </p:sp>
    </p:spTree>
    <p:extLst>
      <p:ext uri="{BB962C8B-B14F-4D97-AF65-F5344CB8AC3E}">
        <p14:creationId xmlns:p14="http://schemas.microsoft.com/office/powerpoint/2010/main" val="1959516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IN" dirty="0"/>
              <a:t>Learning Check 2</a:t>
            </a:r>
          </a:p>
        </p:txBody>
      </p:sp>
      <p:sp>
        <p:nvSpPr>
          <p:cNvPr id="16" name="Content Placeholder 15"/>
          <p:cNvSpPr>
            <a:spLocks noGrp="1"/>
          </p:cNvSpPr>
          <p:nvPr>
            <p:ph sz="quarter" idx="13"/>
          </p:nvPr>
        </p:nvSpPr>
        <p:spPr>
          <a:xfrm>
            <a:off x="457200" y="1556326"/>
            <a:ext cx="8229600" cy="818574"/>
          </a:xfrm>
        </p:spPr>
        <p:txBody>
          <a:bodyPr/>
          <a:lstStyle/>
          <a:p>
            <a:pPr marL="432" indent="0">
              <a:buNone/>
            </a:pPr>
            <a:r>
              <a:rPr lang="en-US" dirty="0"/>
              <a:t>Label each of the following fatty acids as saturated, monounsaturated, or polyunsaturated.</a:t>
            </a:r>
            <a:endParaRPr lang="en-IN" dirty="0"/>
          </a:p>
        </p:txBody>
      </p:sp>
      <p:sp>
        <p:nvSpPr>
          <p:cNvPr id="17" name="Content Placeholder 16"/>
          <p:cNvSpPr>
            <a:spLocks noGrp="1"/>
          </p:cNvSpPr>
          <p:nvPr>
            <p:ph sz="quarter" idx="14"/>
          </p:nvPr>
        </p:nvSpPr>
        <p:spPr>
          <a:xfrm>
            <a:off x="457201" y="2618576"/>
            <a:ext cx="2451100" cy="416724"/>
          </a:xfrm>
        </p:spPr>
        <p:txBody>
          <a:bodyPr/>
          <a:lstStyle/>
          <a:p>
            <a:pPr marL="432" indent="0">
              <a:buNone/>
            </a:pPr>
            <a:r>
              <a:rPr lang="en-US" dirty="0">
                <a:solidFill>
                  <a:schemeClr val="tx2"/>
                </a:solidFill>
              </a:rPr>
              <a:t>A.</a:t>
            </a:r>
            <a:r>
              <a:rPr lang="en-US" b="1" dirty="0"/>
              <a:t> </a:t>
            </a:r>
            <a:r>
              <a:rPr lang="en-US" dirty="0" err="1"/>
              <a:t>linolenic</a:t>
            </a:r>
            <a:r>
              <a:rPr lang="en-US" dirty="0"/>
              <a:t> acid</a:t>
            </a:r>
          </a:p>
        </p:txBody>
      </p:sp>
      <p:sp>
        <p:nvSpPr>
          <p:cNvPr id="19" name="Content Placeholder 18"/>
          <p:cNvSpPr>
            <a:spLocks noGrp="1"/>
          </p:cNvSpPr>
          <p:nvPr>
            <p:ph sz="quarter" idx="16"/>
          </p:nvPr>
        </p:nvSpPr>
        <p:spPr>
          <a:xfrm>
            <a:off x="457200" y="3106738"/>
            <a:ext cx="2679700" cy="423862"/>
          </a:xfrm>
        </p:spPr>
        <p:txBody>
          <a:bodyPr/>
          <a:lstStyle/>
          <a:p>
            <a:pPr marL="432" indent="0">
              <a:buNone/>
            </a:pPr>
            <a:r>
              <a:rPr lang="en-US" dirty="0">
                <a:solidFill>
                  <a:schemeClr val="tx2"/>
                </a:solidFill>
              </a:rPr>
              <a:t>B.</a:t>
            </a:r>
            <a:r>
              <a:rPr lang="en-US" b="1" dirty="0"/>
              <a:t> </a:t>
            </a:r>
            <a:r>
              <a:rPr lang="en-US" dirty="0" err="1"/>
              <a:t>palmitoleic</a:t>
            </a:r>
            <a:r>
              <a:rPr lang="en-US" dirty="0"/>
              <a:t> acid</a:t>
            </a:r>
          </a:p>
        </p:txBody>
      </p:sp>
      <p:sp>
        <p:nvSpPr>
          <p:cNvPr id="21" name="Content Placeholder 20"/>
          <p:cNvSpPr>
            <a:spLocks noGrp="1"/>
          </p:cNvSpPr>
          <p:nvPr>
            <p:ph sz="quarter" idx="18"/>
          </p:nvPr>
        </p:nvSpPr>
        <p:spPr>
          <a:xfrm>
            <a:off x="457201" y="3657599"/>
            <a:ext cx="2159000" cy="431801"/>
          </a:xfrm>
        </p:spPr>
        <p:txBody>
          <a:bodyPr/>
          <a:lstStyle/>
          <a:p>
            <a:pPr marL="432" indent="0">
              <a:buNone/>
            </a:pPr>
            <a:r>
              <a:rPr lang="en-US" dirty="0">
                <a:solidFill>
                  <a:schemeClr val="tx2"/>
                </a:solidFill>
              </a:rPr>
              <a:t>C.</a:t>
            </a:r>
            <a:r>
              <a:rPr lang="en-US" b="1" dirty="0"/>
              <a:t> </a:t>
            </a:r>
            <a:r>
              <a:rPr lang="en-US" dirty="0"/>
              <a:t>stearic acid</a:t>
            </a:r>
            <a:endParaRPr lang="en-IN" dirty="0"/>
          </a:p>
        </p:txBody>
      </p:sp>
    </p:spTree>
    <p:extLst>
      <p:ext uri="{BB962C8B-B14F-4D97-AF65-F5344CB8AC3E}">
        <p14:creationId xmlns:p14="http://schemas.microsoft.com/office/powerpoint/2010/main" val="2824833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IN" dirty="0"/>
              <a:t>Solution 2</a:t>
            </a:r>
          </a:p>
        </p:txBody>
      </p:sp>
      <p:sp>
        <p:nvSpPr>
          <p:cNvPr id="16" name="Content Placeholder 15"/>
          <p:cNvSpPr>
            <a:spLocks noGrp="1"/>
          </p:cNvSpPr>
          <p:nvPr>
            <p:ph sz="quarter" idx="13"/>
          </p:nvPr>
        </p:nvSpPr>
        <p:spPr>
          <a:xfrm>
            <a:off x="457200" y="1556326"/>
            <a:ext cx="8229600" cy="818574"/>
          </a:xfrm>
        </p:spPr>
        <p:txBody>
          <a:bodyPr/>
          <a:lstStyle/>
          <a:p>
            <a:pPr marL="432" indent="0">
              <a:buNone/>
            </a:pPr>
            <a:r>
              <a:rPr lang="en-US" dirty="0"/>
              <a:t>Label each of the following fatty acids as saturated, monounsaturated, or polyunsaturated.</a:t>
            </a:r>
            <a:endParaRPr lang="en-IN" dirty="0"/>
          </a:p>
        </p:txBody>
      </p:sp>
      <p:sp>
        <p:nvSpPr>
          <p:cNvPr id="17" name="Content Placeholder 16"/>
          <p:cNvSpPr>
            <a:spLocks noGrp="1"/>
          </p:cNvSpPr>
          <p:nvPr>
            <p:ph sz="quarter" idx="14"/>
          </p:nvPr>
        </p:nvSpPr>
        <p:spPr>
          <a:xfrm>
            <a:off x="457201" y="2618576"/>
            <a:ext cx="2451100" cy="416724"/>
          </a:xfrm>
        </p:spPr>
        <p:txBody>
          <a:bodyPr/>
          <a:lstStyle/>
          <a:p>
            <a:pPr marL="432" indent="0">
              <a:buNone/>
            </a:pPr>
            <a:r>
              <a:rPr lang="en-US" dirty="0">
                <a:solidFill>
                  <a:schemeClr val="tx2"/>
                </a:solidFill>
              </a:rPr>
              <a:t>A.</a:t>
            </a:r>
            <a:r>
              <a:rPr lang="en-US" b="1" dirty="0"/>
              <a:t> </a:t>
            </a:r>
            <a:r>
              <a:rPr lang="en-US" dirty="0" err="1"/>
              <a:t>linolenic</a:t>
            </a:r>
            <a:r>
              <a:rPr lang="en-US" dirty="0"/>
              <a:t> acid</a:t>
            </a:r>
          </a:p>
        </p:txBody>
      </p:sp>
      <p:sp>
        <p:nvSpPr>
          <p:cNvPr id="18" name="Content Placeholder 17"/>
          <p:cNvSpPr>
            <a:spLocks noGrp="1"/>
          </p:cNvSpPr>
          <p:nvPr>
            <p:ph sz="quarter" idx="15"/>
          </p:nvPr>
        </p:nvSpPr>
        <p:spPr>
          <a:xfrm>
            <a:off x="3492500" y="2618577"/>
            <a:ext cx="2603500" cy="416723"/>
          </a:xfrm>
        </p:spPr>
        <p:txBody>
          <a:bodyPr/>
          <a:lstStyle/>
          <a:p>
            <a:pPr marL="0" indent="0">
              <a:buNone/>
            </a:pPr>
            <a:r>
              <a:rPr lang="en-IN" b="1" dirty="0"/>
              <a:t>polyunsaturated</a:t>
            </a:r>
          </a:p>
        </p:txBody>
      </p:sp>
      <p:sp>
        <p:nvSpPr>
          <p:cNvPr id="19" name="Content Placeholder 18"/>
          <p:cNvSpPr>
            <a:spLocks noGrp="1"/>
          </p:cNvSpPr>
          <p:nvPr>
            <p:ph sz="quarter" idx="16"/>
          </p:nvPr>
        </p:nvSpPr>
        <p:spPr>
          <a:xfrm>
            <a:off x="457200" y="3106738"/>
            <a:ext cx="2679700" cy="423862"/>
          </a:xfrm>
        </p:spPr>
        <p:txBody>
          <a:bodyPr/>
          <a:lstStyle/>
          <a:p>
            <a:pPr marL="432" indent="0">
              <a:buNone/>
            </a:pPr>
            <a:r>
              <a:rPr lang="en-US" dirty="0">
                <a:solidFill>
                  <a:schemeClr val="tx2"/>
                </a:solidFill>
              </a:rPr>
              <a:t>B.</a:t>
            </a:r>
            <a:r>
              <a:rPr lang="en-US" b="1" dirty="0"/>
              <a:t> </a:t>
            </a:r>
            <a:r>
              <a:rPr lang="en-US" dirty="0" err="1"/>
              <a:t>palmitoleic</a:t>
            </a:r>
            <a:r>
              <a:rPr lang="en-US" dirty="0"/>
              <a:t> acid</a:t>
            </a:r>
          </a:p>
        </p:txBody>
      </p:sp>
      <p:sp>
        <p:nvSpPr>
          <p:cNvPr id="20" name="Content Placeholder 19"/>
          <p:cNvSpPr>
            <a:spLocks noGrp="1"/>
          </p:cNvSpPr>
          <p:nvPr>
            <p:ph sz="quarter" idx="17"/>
          </p:nvPr>
        </p:nvSpPr>
        <p:spPr>
          <a:xfrm>
            <a:off x="3492500" y="3106738"/>
            <a:ext cx="2743200" cy="423862"/>
          </a:xfrm>
        </p:spPr>
        <p:txBody>
          <a:bodyPr/>
          <a:lstStyle/>
          <a:p>
            <a:pPr marL="432" indent="0">
              <a:buNone/>
            </a:pPr>
            <a:r>
              <a:rPr lang="en-IN" b="1" dirty="0"/>
              <a:t>monounsaturated</a:t>
            </a:r>
          </a:p>
        </p:txBody>
      </p:sp>
      <p:sp>
        <p:nvSpPr>
          <p:cNvPr id="21" name="Content Placeholder 20"/>
          <p:cNvSpPr>
            <a:spLocks noGrp="1"/>
          </p:cNvSpPr>
          <p:nvPr>
            <p:ph sz="quarter" idx="18"/>
          </p:nvPr>
        </p:nvSpPr>
        <p:spPr>
          <a:xfrm>
            <a:off x="457201" y="3657599"/>
            <a:ext cx="2159000" cy="431801"/>
          </a:xfrm>
        </p:spPr>
        <p:txBody>
          <a:bodyPr/>
          <a:lstStyle/>
          <a:p>
            <a:pPr marL="432" indent="0">
              <a:buNone/>
            </a:pPr>
            <a:r>
              <a:rPr lang="en-US" dirty="0">
                <a:solidFill>
                  <a:schemeClr val="tx2"/>
                </a:solidFill>
              </a:rPr>
              <a:t>C.</a:t>
            </a:r>
            <a:r>
              <a:rPr lang="en-US" b="1" dirty="0"/>
              <a:t> </a:t>
            </a:r>
            <a:r>
              <a:rPr lang="en-US" dirty="0"/>
              <a:t>stearic acid</a:t>
            </a:r>
            <a:endParaRPr lang="en-IN" dirty="0"/>
          </a:p>
        </p:txBody>
      </p:sp>
      <p:sp>
        <p:nvSpPr>
          <p:cNvPr id="22" name="Content Placeholder 21"/>
          <p:cNvSpPr>
            <a:spLocks noGrp="1"/>
          </p:cNvSpPr>
          <p:nvPr>
            <p:ph sz="quarter" idx="19"/>
          </p:nvPr>
        </p:nvSpPr>
        <p:spPr>
          <a:xfrm>
            <a:off x="3492501" y="3657599"/>
            <a:ext cx="1625600" cy="431801"/>
          </a:xfrm>
        </p:spPr>
        <p:txBody>
          <a:bodyPr/>
          <a:lstStyle/>
          <a:p>
            <a:pPr marL="432" indent="0">
              <a:buNone/>
            </a:pPr>
            <a:r>
              <a:rPr lang="en-IN" b="1" dirty="0"/>
              <a:t>saturated</a:t>
            </a:r>
          </a:p>
        </p:txBody>
      </p:sp>
    </p:spTree>
    <p:extLst>
      <p:ext uri="{BB962C8B-B14F-4D97-AF65-F5344CB8AC3E}">
        <p14:creationId xmlns:p14="http://schemas.microsoft.com/office/powerpoint/2010/main" val="626082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EEF7-2EB9-4E74-B12B-3D899ED2DCD5}"/>
              </a:ext>
            </a:extLst>
          </p:cNvPr>
          <p:cNvSpPr>
            <a:spLocks noGrp="1"/>
          </p:cNvSpPr>
          <p:nvPr>
            <p:ph type="title"/>
          </p:nvPr>
        </p:nvSpPr>
        <p:spPr/>
        <p:txBody>
          <a:bodyPr/>
          <a:lstStyle/>
          <a:p>
            <a:r>
              <a:rPr lang="en-IN" dirty="0"/>
              <a:t>15.3 Waxes and Triacylglycerols</a:t>
            </a:r>
          </a:p>
        </p:txBody>
      </p:sp>
      <p:sp>
        <p:nvSpPr>
          <p:cNvPr id="4" name="Content Placeholder 3">
            <a:extLst>
              <a:ext uri="{FF2B5EF4-FFF2-40B4-BE49-F238E27FC236}">
                <a16:creationId xmlns:a16="http://schemas.microsoft.com/office/drawing/2014/main" id="{24A89234-267A-483F-9EE7-6EE1D05BF001}"/>
              </a:ext>
            </a:extLst>
          </p:cNvPr>
          <p:cNvSpPr>
            <a:spLocks noGrp="1"/>
          </p:cNvSpPr>
          <p:nvPr>
            <p:ph sz="quarter" idx="14"/>
          </p:nvPr>
        </p:nvSpPr>
        <p:spPr>
          <a:xfrm>
            <a:off x="457200" y="1547754"/>
            <a:ext cx="4748981" cy="3171730"/>
          </a:xfrm>
        </p:spPr>
        <p:txBody>
          <a:bodyPr/>
          <a:lstStyle/>
          <a:p>
            <a:pPr marL="432" indent="0">
              <a:buNone/>
            </a:pPr>
            <a:r>
              <a:rPr lang="en-US" sz="2400" dirty="0"/>
              <a:t>Natural waxes are found on the surface of fruits and on the leaves and stems of plants, where they help prevent loss of water and damage from pests.</a:t>
            </a:r>
          </a:p>
          <a:p>
            <a:pPr marL="432" indent="0">
              <a:buNone/>
            </a:pPr>
            <a:r>
              <a:rPr lang="en-US" sz="2400" dirty="0"/>
              <a:t>Waxes on the skin, fur, and feathers of animals provide a waterproof coating.</a:t>
            </a:r>
          </a:p>
        </p:txBody>
      </p:sp>
      <p:pic>
        <p:nvPicPr>
          <p:cNvPr id="17" name="Content Placeholder 16" descr="Bees sit on honeycomb.">
            <a:extLst>
              <a:ext uri="{FF2B5EF4-FFF2-40B4-BE49-F238E27FC236}">
                <a16:creationId xmlns:a16="http://schemas.microsoft.com/office/drawing/2014/main" id="{DAC47C72-D685-42DC-BB88-63179A3870FB}"/>
              </a:ext>
            </a:extLst>
          </p:cNvPr>
          <p:cNvPicPr>
            <a:picLocks noGrp="1" noChangeAspect="1"/>
          </p:cNvPicPr>
          <p:nvPr>
            <p:ph sz="quarter" idx="15"/>
          </p:nvPr>
        </p:nvPicPr>
        <p:blipFill>
          <a:blip r:embed="rId2"/>
          <a:stretch>
            <a:fillRect/>
          </a:stretch>
        </p:blipFill>
        <p:spPr>
          <a:xfrm>
            <a:off x="5326901" y="1835877"/>
            <a:ext cx="3579260" cy="2611726"/>
          </a:xfrm>
          <a:prstGeom prst="rect">
            <a:avLst/>
          </a:prstGeom>
        </p:spPr>
      </p:pic>
      <p:sp>
        <p:nvSpPr>
          <p:cNvPr id="3" name="Content Placeholder 2">
            <a:extLst>
              <a:ext uri="{FF2B5EF4-FFF2-40B4-BE49-F238E27FC236}">
                <a16:creationId xmlns:a16="http://schemas.microsoft.com/office/drawing/2014/main" id="{6993CDC7-DDE4-4195-9045-9CB5AB6D135A}"/>
              </a:ext>
            </a:extLst>
          </p:cNvPr>
          <p:cNvSpPr>
            <a:spLocks noGrp="1"/>
          </p:cNvSpPr>
          <p:nvPr>
            <p:ph sz="quarter" idx="16"/>
          </p:nvPr>
        </p:nvSpPr>
        <p:spPr>
          <a:xfrm>
            <a:off x="457200" y="5051114"/>
            <a:ext cx="8244348" cy="1202196"/>
          </a:xfrm>
        </p:spPr>
        <p:txBody>
          <a:bodyPr/>
          <a:lstStyle/>
          <a:p>
            <a:pPr marL="432" indent="0">
              <a:buNone/>
            </a:pPr>
            <a:r>
              <a:rPr lang="en-US" sz="2400" b="1" dirty="0"/>
              <a:t>Learning Goal</a:t>
            </a:r>
            <a:r>
              <a:rPr lang="en-US" sz="2400" dirty="0"/>
              <a:t> Draw the condensed structural or line-angle formula for a wax or triacylglycerol produced by the reaction of a fatty acid and an alcohol or glycerol.</a:t>
            </a:r>
          </a:p>
        </p:txBody>
      </p:sp>
    </p:spTree>
    <p:extLst>
      <p:ext uri="{BB962C8B-B14F-4D97-AF65-F5344CB8AC3E}">
        <p14:creationId xmlns:p14="http://schemas.microsoft.com/office/powerpoint/2010/main" val="606967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EEF7-2EB9-4E74-B12B-3D899ED2DCD5}"/>
              </a:ext>
            </a:extLst>
          </p:cNvPr>
          <p:cNvSpPr>
            <a:spLocks noGrp="1"/>
          </p:cNvSpPr>
          <p:nvPr>
            <p:ph type="title"/>
          </p:nvPr>
        </p:nvSpPr>
        <p:spPr/>
        <p:txBody>
          <a:bodyPr/>
          <a:lstStyle/>
          <a:p>
            <a:r>
              <a:rPr lang="en-IN" dirty="0"/>
              <a:t>Waxes</a:t>
            </a:r>
          </a:p>
        </p:txBody>
      </p:sp>
      <p:sp>
        <p:nvSpPr>
          <p:cNvPr id="4" name="Content Placeholder 3">
            <a:extLst>
              <a:ext uri="{FF2B5EF4-FFF2-40B4-BE49-F238E27FC236}">
                <a16:creationId xmlns:a16="http://schemas.microsoft.com/office/drawing/2014/main" id="{24A89234-267A-483F-9EE7-6EE1D05BF001}"/>
              </a:ext>
            </a:extLst>
          </p:cNvPr>
          <p:cNvSpPr>
            <a:spLocks noGrp="1"/>
          </p:cNvSpPr>
          <p:nvPr>
            <p:ph sz="quarter" idx="14"/>
          </p:nvPr>
        </p:nvSpPr>
        <p:spPr>
          <a:xfrm>
            <a:off x="457201" y="1547754"/>
            <a:ext cx="8229599" cy="1962362"/>
          </a:xfrm>
        </p:spPr>
        <p:txBody>
          <a:bodyPr/>
          <a:lstStyle/>
          <a:p>
            <a:pPr marL="432" indent="0">
              <a:buNone/>
            </a:pPr>
            <a:r>
              <a:rPr lang="en-US" sz="2400" b="1" dirty="0"/>
              <a:t>Waxes</a:t>
            </a:r>
            <a:r>
              <a:rPr lang="en-US" sz="2400" dirty="0"/>
              <a:t> are</a:t>
            </a:r>
          </a:p>
          <a:p>
            <a:r>
              <a:rPr lang="en-US" sz="2400" dirty="0"/>
              <a:t>esters of saturated fatty acids and long-chain alcohols, each containing from 14 to 30 carbon atoms</a:t>
            </a:r>
          </a:p>
          <a:p>
            <a:r>
              <a:rPr lang="en-US" sz="2400" dirty="0"/>
              <a:t>coatings that prevent loss of water by leaves of plants</a:t>
            </a:r>
            <a:endParaRPr lang="en-IN" sz="2400" dirty="0"/>
          </a:p>
        </p:txBody>
      </p:sp>
      <p:pic>
        <p:nvPicPr>
          <p:cNvPr id="7" name="Content Placeholder 6" descr="Fatty acid, single bond, C double bonded to O above, single bond, O, single bond, long-chain alcohol. The C double bonded to O above, single bond, O is a wax, or ester bond.">
            <a:extLst>
              <a:ext uri="{FF2B5EF4-FFF2-40B4-BE49-F238E27FC236}">
                <a16:creationId xmlns:a16="http://schemas.microsoft.com/office/drawing/2014/main" id="{B4E2E439-13FC-4174-845F-14A3C9EF20A4}"/>
              </a:ext>
            </a:extLst>
          </p:cNvPr>
          <p:cNvPicPr>
            <a:picLocks noGrp="1" noChangeAspect="1"/>
          </p:cNvPicPr>
          <p:nvPr>
            <p:ph sz="quarter" idx="15"/>
          </p:nvPr>
        </p:nvPicPr>
        <p:blipFill>
          <a:blip r:embed="rId2"/>
          <a:stretch>
            <a:fillRect/>
          </a:stretch>
        </p:blipFill>
        <p:spPr>
          <a:xfrm>
            <a:off x="580375" y="4043164"/>
            <a:ext cx="3914614" cy="1615648"/>
          </a:xfrm>
          <a:prstGeom prst="rect">
            <a:avLst/>
          </a:prstGeom>
        </p:spPr>
      </p:pic>
      <p:pic>
        <p:nvPicPr>
          <p:cNvPr id="10" name="Content Placeholder 9" descr="Seeds on a jojoba bush.">
            <a:extLst>
              <a:ext uri="{FF2B5EF4-FFF2-40B4-BE49-F238E27FC236}">
                <a16:creationId xmlns:a16="http://schemas.microsoft.com/office/drawing/2014/main" id="{DF7F9AB5-2848-4FF0-BE27-936D97368194}"/>
              </a:ext>
            </a:extLst>
          </p:cNvPr>
          <p:cNvPicPr>
            <a:picLocks noGrp="1" noChangeAspect="1"/>
          </p:cNvPicPr>
          <p:nvPr>
            <p:ph sz="quarter" idx="16"/>
          </p:nvPr>
        </p:nvPicPr>
        <p:blipFill>
          <a:blip r:embed="rId3"/>
          <a:stretch>
            <a:fillRect/>
          </a:stretch>
        </p:blipFill>
        <p:spPr>
          <a:xfrm>
            <a:off x="4980384" y="3683548"/>
            <a:ext cx="3016376" cy="2275889"/>
          </a:xfrm>
          <a:prstGeom prst="rect">
            <a:avLst/>
          </a:prstGeom>
        </p:spPr>
      </p:pic>
    </p:spTree>
    <p:extLst>
      <p:ext uri="{BB962C8B-B14F-4D97-AF65-F5344CB8AC3E}">
        <p14:creationId xmlns:p14="http://schemas.microsoft.com/office/powerpoint/2010/main" val="1670607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EEF7-2EB9-4E74-B12B-3D899ED2DCD5}"/>
              </a:ext>
            </a:extLst>
          </p:cNvPr>
          <p:cNvSpPr>
            <a:spLocks noGrp="1"/>
          </p:cNvSpPr>
          <p:nvPr>
            <p:ph type="title"/>
          </p:nvPr>
        </p:nvSpPr>
        <p:spPr/>
        <p:txBody>
          <a:bodyPr/>
          <a:lstStyle/>
          <a:p>
            <a:r>
              <a:rPr lang="en-IN" dirty="0"/>
              <a:t>Typical Waxes</a:t>
            </a:r>
          </a:p>
        </p:txBody>
      </p:sp>
      <p:sp>
        <p:nvSpPr>
          <p:cNvPr id="4" name="Content Placeholder 3">
            <a:extLst>
              <a:ext uri="{FF2B5EF4-FFF2-40B4-BE49-F238E27FC236}">
                <a16:creationId xmlns:a16="http://schemas.microsoft.com/office/drawing/2014/main" id="{24A89234-267A-483F-9EE7-6EE1D05BF001}"/>
              </a:ext>
            </a:extLst>
          </p:cNvPr>
          <p:cNvSpPr>
            <a:spLocks noGrp="1"/>
          </p:cNvSpPr>
          <p:nvPr>
            <p:ph sz="quarter" idx="14"/>
          </p:nvPr>
        </p:nvSpPr>
        <p:spPr>
          <a:xfrm>
            <a:off x="457200" y="1562502"/>
            <a:ext cx="4586748" cy="413781"/>
          </a:xfrm>
        </p:spPr>
        <p:txBody>
          <a:bodyPr/>
          <a:lstStyle/>
          <a:p>
            <a:pPr marL="432" indent="0">
              <a:buNone/>
            </a:pPr>
            <a:r>
              <a:rPr lang="en-US" sz="2400" b="1" dirty="0"/>
              <a:t>Table 15.2</a:t>
            </a:r>
            <a:r>
              <a:rPr lang="en-US" sz="2400" dirty="0"/>
              <a:t> Some Typical Waxes</a:t>
            </a:r>
            <a:endParaRPr lang="en-IN" sz="2400" dirty="0"/>
          </a:p>
        </p:txBody>
      </p:sp>
      <p:graphicFrame>
        <p:nvGraphicFramePr>
          <p:cNvPr id="17" name="Table 17">
            <a:extLst>
              <a:ext uri="{FF2B5EF4-FFF2-40B4-BE49-F238E27FC236}">
                <a16:creationId xmlns:a16="http://schemas.microsoft.com/office/drawing/2014/main" id="{0B3F0C46-8FCD-4A8D-827F-AC12DF1E0C9A}"/>
              </a:ext>
            </a:extLst>
          </p:cNvPr>
          <p:cNvGraphicFramePr>
            <a:graphicFrameLocks noGrp="1"/>
          </p:cNvGraphicFramePr>
          <p:nvPr>
            <p:ph sz="quarter" idx="15"/>
            <p:extLst/>
          </p:nvPr>
        </p:nvGraphicFramePr>
        <p:xfrm>
          <a:off x="454025" y="2211430"/>
          <a:ext cx="8067368" cy="3108960"/>
        </p:xfrm>
        <a:graphic>
          <a:graphicData uri="http://schemas.openxmlformats.org/drawingml/2006/table">
            <a:tbl>
              <a:tblPr firstRow="1" bandRow="1">
                <a:tableStyleId>{40F9630F-82C1-40B7-BC3A-925EFCFF5E92}</a:tableStyleId>
              </a:tblPr>
              <a:tblGrid>
                <a:gridCol w="1212543">
                  <a:extLst>
                    <a:ext uri="{9D8B030D-6E8A-4147-A177-3AD203B41FA5}">
                      <a16:colId xmlns:a16="http://schemas.microsoft.com/office/drawing/2014/main" val="3667458167"/>
                    </a:ext>
                  </a:extLst>
                </a:gridCol>
                <a:gridCol w="3524864">
                  <a:extLst>
                    <a:ext uri="{9D8B030D-6E8A-4147-A177-3AD203B41FA5}">
                      <a16:colId xmlns:a16="http://schemas.microsoft.com/office/drawing/2014/main" val="2030752405"/>
                    </a:ext>
                  </a:extLst>
                </a:gridCol>
                <a:gridCol w="1445342">
                  <a:extLst>
                    <a:ext uri="{9D8B030D-6E8A-4147-A177-3AD203B41FA5}">
                      <a16:colId xmlns:a16="http://schemas.microsoft.com/office/drawing/2014/main" val="713515437"/>
                    </a:ext>
                  </a:extLst>
                </a:gridCol>
                <a:gridCol w="1884619">
                  <a:extLst>
                    <a:ext uri="{9D8B030D-6E8A-4147-A177-3AD203B41FA5}">
                      <a16:colId xmlns:a16="http://schemas.microsoft.com/office/drawing/2014/main" val="641424442"/>
                    </a:ext>
                  </a:extLst>
                </a:gridCol>
              </a:tblGrid>
              <a:tr h="370840">
                <a:tc>
                  <a:txBody>
                    <a:bodyPr/>
                    <a:lstStyle/>
                    <a:p>
                      <a:r>
                        <a:rPr lang="en-IN" sz="1800" b="1" i="0" u="none" strike="noStrike" cap="none" baseline="0" dirty="0">
                          <a:solidFill>
                            <a:schemeClr val="tx1"/>
                          </a:solidFill>
                          <a:latin typeface="+mn-lt"/>
                          <a:ea typeface="+mn-ea"/>
                          <a:cs typeface="+mn-cs"/>
                          <a:sym typeface="Arial"/>
                        </a:rPr>
                        <a:t>Type</a:t>
                      </a:r>
                      <a:endParaRPr lang="en-IN" sz="18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1" i="0" u="none" strike="noStrike" cap="none" baseline="0" dirty="0">
                          <a:solidFill>
                            <a:schemeClr val="tx1"/>
                          </a:solidFill>
                          <a:latin typeface="+mn-lt"/>
                          <a:ea typeface="+mn-ea"/>
                          <a:cs typeface="+mn-cs"/>
                          <a:sym typeface="Arial"/>
                        </a:rPr>
                        <a:t>Condensed Structural Formula</a:t>
                      </a:r>
                      <a:endParaRPr lang="en-IN" sz="18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1" i="0" u="none" strike="noStrike" cap="none" baseline="0" dirty="0">
                          <a:solidFill>
                            <a:schemeClr val="tx1"/>
                          </a:solidFill>
                          <a:latin typeface="+mn-lt"/>
                          <a:ea typeface="+mn-ea"/>
                          <a:cs typeface="+mn-cs"/>
                          <a:sym typeface="Arial"/>
                        </a:rPr>
                        <a:t>Source</a:t>
                      </a:r>
                      <a:endParaRPr lang="en-IN" sz="18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1" i="0" u="none" strike="noStrike" cap="none" baseline="0" dirty="0">
                          <a:solidFill>
                            <a:schemeClr val="tx1"/>
                          </a:solidFill>
                          <a:latin typeface="+mn-lt"/>
                          <a:ea typeface="+mn-ea"/>
                          <a:cs typeface="+mn-cs"/>
                          <a:sym typeface="Arial"/>
                        </a:rPr>
                        <a:t>Uses</a:t>
                      </a:r>
                      <a:endParaRPr lang="en-IN" sz="18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2835689"/>
                  </a:ext>
                </a:extLst>
              </a:tr>
              <a:tr h="370840">
                <a:tc>
                  <a:txBody>
                    <a:bodyPr/>
                    <a:lstStyle/>
                    <a:p>
                      <a:r>
                        <a:rPr lang="en-IN" sz="1800" b="0" i="0" u="none" strike="noStrike" cap="none" baseline="0" dirty="0">
                          <a:solidFill>
                            <a:schemeClr val="tx1"/>
                          </a:solidFill>
                          <a:latin typeface="+mn-lt"/>
                          <a:ea typeface="+mn-ea"/>
                          <a:cs typeface="+mn-cs"/>
                          <a:sym typeface="Arial"/>
                        </a:rPr>
                        <a:t>Beeswax</a:t>
                      </a:r>
                      <a:endParaRPr lang="en-IN" sz="1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00" b="0" i="0" u="none" strike="noStrike" dirty="0">
                          <a:solidFill>
                            <a:schemeClr val="tx1"/>
                          </a:solidFill>
                          <a:effectLst/>
                          <a:latin typeface="+mn-lt"/>
                        </a:rPr>
                        <a:t>C H 3, single bond, left parenthesis, C H 2, right parenthesis, sub 14, single bond, C, single bond, O, single bond, left parenthesis, C H 2, right parenthesis, sub 29, single bond, C H 3. The third C is double bonded to O above.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cap="none" baseline="0" dirty="0">
                          <a:solidFill>
                            <a:schemeClr val="tx1"/>
                          </a:solidFill>
                          <a:latin typeface="+mn-lt"/>
                          <a:ea typeface="+mn-ea"/>
                          <a:cs typeface="+mn-cs"/>
                          <a:sym typeface="Arial"/>
                        </a:rPr>
                        <a:t>Honeycomb</a:t>
                      </a:r>
                      <a:endParaRPr lang="en-IN" sz="1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indent="-182563"/>
                      <a:r>
                        <a:rPr lang="en-IN" sz="1800" b="0" i="0" u="none" strike="noStrike" cap="none" baseline="0" dirty="0">
                          <a:solidFill>
                            <a:schemeClr val="tx1"/>
                          </a:solidFill>
                          <a:latin typeface="+mn-lt"/>
                          <a:ea typeface="+mn-ea"/>
                          <a:cs typeface="+mn-cs"/>
                          <a:sym typeface="Arial"/>
                        </a:rPr>
                        <a:t>Candles, shoe polish, wax paper</a:t>
                      </a:r>
                      <a:endParaRPr lang="en-IN" sz="1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4250118"/>
                  </a:ext>
                </a:extLst>
              </a:tr>
              <a:tr h="370840">
                <a:tc>
                  <a:txBody>
                    <a:bodyPr/>
                    <a:lstStyle/>
                    <a:p>
                      <a:pPr marL="173038" indent="-173038"/>
                      <a:r>
                        <a:rPr lang="en-IN" sz="1800" b="0" i="0" u="none" strike="noStrike" cap="none" baseline="0" dirty="0">
                          <a:solidFill>
                            <a:schemeClr val="tx1"/>
                          </a:solidFill>
                          <a:latin typeface="+mn-lt"/>
                          <a:ea typeface="+mn-ea"/>
                          <a:cs typeface="+mn-cs"/>
                          <a:sym typeface="Arial"/>
                        </a:rPr>
                        <a:t>Carnauba wax</a:t>
                      </a:r>
                      <a:endParaRPr lang="en-IN" sz="1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00" b="0" i="0" u="none" strike="noStrike" dirty="0">
                          <a:solidFill>
                            <a:schemeClr val="tx1"/>
                          </a:solidFill>
                          <a:effectLst/>
                          <a:latin typeface="+mn-lt"/>
                        </a:rPr>
                        <a:t>C H 3, single bond, left parenthesis, C H 2, right parenthesis, sub 24, single bond, C, single bond, O, single bond, left parenthesis, C H 2, right parenthesis, sub 29, single bond, C H 3. The third C is double bonded to O above.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6213" indent="-176213"/>
                      <a:r>
                        <a:rPr lang="en-IN" sz="1800" b="0" i="0" u="none" strike="noStrike" cap="none" baseline="0" dirty="0">
                          <a:solidFill>
                            <a:schemeClr val="tx1"/>
                          </a:solidFill>
                          <a:latin typeface="+mn-lt"/>
                          <a:ea typeface="+mn-ea"/>
                          <a:cs typeface="+mn-cs"/>
                          <a:sym typeface="Arial"/>
                        </a:rPr>
                        <a:t>Brazilian palm tree</a:t>
                      </a:r>
                      <a:endParaRPr lang="en-IN" sz="1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9075" indent="-219075">
                        <a:tabLst>
                          <a:tab pos="265113" algn="l"/>
                        </a:tabLst>
                      </a:pPr>
                      <a:r>
                        <a:rPr lang="en-IN" sz="1800" b="0" i="0" u="none" strike="noStrike" cap="none" baseline="0" dirty="0">
                          <a:solidFill>
                            <a:schemeClr val="tx1"/>
                          </a:solidFill>
                          <a:latin typeface="+mn-lt"/>
                          <a:ea typeface="+mn-ea"/>
                          <a:cs typeface="+mn-cs"/>
                          <a:sym typeface="Arial"/>
                        </a:rPr>
                        <a:t>Waxes for furniture, cars, floors, shoes</a:t>
                      </a:r>
                      <a:endParaRPr lang="en-IN" sz="1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4872487"/>
                  </a:ext>
                </a:extLst>
              </a:tr>
              <a:tr h="370840">
                <a:tc>
                  <a:txBody>
                    <a:bodyPr/>
                    <a:lstStyle/>
                    <a:p>
                      <a:pPr marL="165100" indent="-165100"/>
                      <a:r>
                        <a:rPr lang="en-IN" sz="1800" b="0" i="0" u="none" strike="noStrike" cap="none" baseline="0" dirty="0">
                          <a:solidFill>
                            <a:schemeClr val="tx1"/>
                          </a:solidFill>
                          <a:latin typeface="+mn-lt"/>
                          <a:ea typeface="+mn-ea"/>
                          <a:cs typeface="+mn-cs"/>
                          <a:sym typeface="Arial"/>
                        </a:rPr>
                        <a:t>Jojoba wax</a:t>
                      </a:r>
                      <a:endParaRPr lang="en-IN" sz="1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00" b="0" i="0" u="none" strike="noStrike" dirty="0">
                          <a:solidFill>
                            <a:schemeClr val="tx1"/>
                          </a:solidFill>
                          <a:effectLst/>
                          <a:latin typeface="+mn-lt"/>
                        </a:rPr>
                        <a:t>C H 3, single bond, left parenthesis, C H 2, right parenthesis, sub 18, single bond, C, single bond, O, single bond, left parenthesis, C H 2, right parenthesis, sub 19, single bond, C H 3. The third C is double bonded to O above.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800" b="0" i="0" u="none" strike="noStrike" cap="none" baseline="0" dirty="0">
                          <a:solidFill>
                            <a:schemeClr val="tx1"/>
                          </a:solidFill>
                          <a:latin typeface="+mn-lt"/>
                          <a:ea typeface="+mn-ea"/>
                          <a:cs typeface="+mn-cs"/>
                          <a:sym typeface="Arial"/>
                        </a:rPr>
                        <a:t>Jojoba bush</a:t>
                      </a:r>
                      <a:endParaRPr lang="en-IN" sz="1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indent="-182563"/>
                      <a:r>
                        <a:rPr lang="en-IN" sz="1800" b="0" i="0" u="none" strike="noStrike" cap="none" baseline="0" dirty="0">
                          <a:solidFill>
                            <a:schemeClr val="tx1"/>
                          </a:solidFill>
                          <a:latin typeface="+mn-lt"/>
                          <a:ea typeface="+mn-ea"/>
                          <a:cs typeface="+mn-cs"/>
                          <a:sym typeface="Arial"/>
                        </a:rPr>
                        <a:t>Candles, soaps, cosmetics</a:t>
                      </a:r>
                      <a:endParaRPr lang="en-IN" sz="1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1871722"/>
                  </a:ext>
                </a:extLst>
              </a:tr>
            </a:tbl>
          </a:graphicData>
        </a:graphic>
      </p:graphicFrame>
      <p:pic>
        <p:nvPicPr>
          <p:cNvPr id="19" name="Content Placeholder 18">
            <a:extLst>
              <a:ext uri="{FF2B5EF4-FFF2-40B4-BE49-F238E27FC236}">
                <a16:creationId xmlns:a16="http://schemas.microsoft.com/office/drawing/2014/main" id="{785C45BE-5B11-4841-B775-7E631C798069}"/>
              </a:ext>
              <a:ext uri="{C183D7F6-B498-43B3-948B-1728B52AA6E4}">
                <adec:decorative xmlns:adec="http://schemas.microsoft.com/office/drawing/2017/decorative" val="1"/>
              </a:ext>
            </a:extLst>
          </p:cNvPr>
          <p:cNvPicPr>
            <a:picLocks noGrp="1" noChangeAspect="1"/>
          </p:cNvPicPr>
          <p:nvPr>
            <p:ph sz="quarter" idx="16"/>
          </p:nvPr>
        </p:nvPicPr>
        <p:blipFill>
          <a:blip r:embed="rId2"/>
          <a:stretch>
            <a:fillRect/>
          </a:stretch>
        </p:blipFill>
        <p:spPr>
          <a:xfrm>
            <a:off x="1688729" y="2883903"/>
            <a:ext cx="3225827" cy="544830"/>
          </a:xfrm>
          <a:prstGeom prst="rect">
            <a:avLst/>
          </a:prstGeom>
        </p:spPr>
      </p:pic>
      <p:pic>
        <p:nvPicPr>
          <p:cNvPr id="20" name="Content Placeholder 19">
            <a:extLst>
              <a:ext uri="{FF2B5EF4-FFF2-40B4-BE49-F238E27FC236}">
                <a16:creationId xmlns:a16="http://schemas.microsoft.com/office/drawing/2014/main" id="{8E1A98C4-D876-4151-86F4-B49081BF9917}"/>
              </a:ext>
              <a:ext uri="{C183D7F6-B498-43B3-948B-1728B52AA6E4}">
                <adec:decorative xmlns:adec="http://schemas.microsoft.com/office/drawing/2017/decorative" val="1"/>
              </a:ext>
            </a:extLst>
          </p:cNvPr>
          <p:cNvPicPr>
            <a:picLocks noGrp="1" noChangeAspect="1"/>
          </p:cNvPicPr>
          <p:nvPr>
            <p:ph sz="quarter" idx="17"/>
          </p:nvPr>
        </p:nvPicPr>
        <p:blipFill>
          <a:blip r:embed="rId3"/>
          <a:stretch>
            <a:fillRect/>
          </a:stretch>
        </p:blipFill>
        <p:spPr>
          <a:xfrm>
            <a:off x="1694626" y="3807189"/>
            <a:ext cx="3344582" cy="568579"/>
          </a:xfrm>
          <a:prstGeom prst="rect">
            <a:avLst/>
          </a:prstGeom>
        </p:spPr>
      </p:pic>
      <p:pic>
        <p:nvPicPr>
          <p:cNvPr id="21" name="Content Placeholder 20">
            <a:extLst>
              <a:ext uri="{FF2B5EF4-FFF2-40B4-BE49-F238E27FC236}">
                <a16:creationId xmlns:a16="http://schemas.microsoft.com/office/drawing/2014/main" id="{2109E581-3D59-40C9-97F1-1D0CBD741CE6}"/>
              </a:ext>
              <a:ext uri="{C183D7F6-B498-43B3-948B-1728B52AA6E4}">
                <adec:decorative xmlns:adec="http://schemas.microsoft.com/office/drawing/2017/decorative" val="1"/>
              </a:ext>
            </a:extLst>
          </p:cNvPr>
          <p:cNvPicPr>
            <a:picLocks noGrp="1" noChangeAspect="1"/>
          </p:cNvPicPr>
          <p:nvPr>
            <p:ph sz="quarter" idx="18"/>
          </p:nvPr>
        </p:nvPicPr>
        <p:blipFill>
          <a:blip r:embed="rId4"/>
          <a:stretch>
            <a:fillRect/>
          </a:stretch>
        </p:blipFill>
        <p:spPr>
          <a:xfrm>
            <a:off x="1694626" y="4715648"/>
            <a:ext cx="3161583" cy="536575"/>
          </a:xfrm>
          <a:prstGeom prst="rect">
            <a:avLst/>
          </a:prstGeom>
        </p:spPr>
      </p:pic>
    </p:spTree>
    <p:extLst>
      <p:ext uri="{BB962C8B-B14F-4D97-AF65-F5344CB8AC3E}">
        <p14:creationId xmlns:p14="http://schemas.microsoft.com/office/powerpoint/2010/main" val="3114961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FE708-6ECA-4A74-9404-9301216FC437}"/>
              </a:ext>
            </a:extLst>
          </p:cNvPr>
          <p:cNvSpPr>
            <a:spLocks noGrp="1"/>
          </p:cNvSpPr>
          <p:nvPr>
            <p:ph type="title"/>
          </p:nvPr>
        </p:nvSpPr>
        <p:spPr/>
        <p:txBody>
          <a:bodyPr/>
          <a:lstStyle/>
          <a:p>
            <a:r>
              <a:rPr lang="en-IN" dirty="0"/>
              <a:t>Triacylglycerols</a:t>
            </a:r>
          </a:p>
        </p:txBody>
      </p:sp>
      <p:pic>
        <p:nvPicPr>
          <p:cNvPr id="5" name="Content Placeholder 4" descr="Core chemistry skill, Drawing structures for triacylglycerols.">
            <a:extLst>
              <a:ext uri="{FF2B5EF4-FFF2-40B4-BE49-F238E27FC236}">
                <a16:creationId xmlns:a16="http://schemas.microsoft.com/office/drawing/2014/main" id="{BE2A5521-04F9-4D9C-A5AE-203A4F32B704}"/>
              </a:ext>
            </a:extLst>
          </p:cNvPr>
          <p:cNvPicPr>
            <a:picLocks noGrp="1" noChangeAspect="1"/>
          </p:cNvPicPr>
          <p:nvPr>
            <p:ph sz="quarter" idx="13"/>
          </p:nvPr>
        </p:nvPicPr>
        <p:blipFill>
          <a:blip r:embed="rId2"/>
          <a:stretch>
            <a:fillRect/>
          </a:stretch>
        </p:blipFill>
        <p:spPr>
          <a:xfrm>
            <a:off x="634181" y="1584343"/>
            <a:ext cx="2895851" cy="883997"/>
          </a:xfrm>
          <a:prstGeom prst="rect">
            <a:avLst/>
          </a:prstGeom>
        </p:spPr>
      </p:pic>
      <p:sp>
        <p:nvSpPr>
          <p:cNvPr id="4" name="Content Placeholder 3">
            <a:extLst>
              <a:ext uri="{FF2B5EF4-FFF2-40B4-BE49-F238E27FC236}">
                <a16:creationId xmlns:a16="http://schemas.microsoft.com/office/drawing/2014/main" id="{3594DBA0-61DC-4E82-9733-A6344E735CA9}"/>
              </a:ext>
            </a:extLst>
          </p:cNvPr>
          <p:cNvSpPr>
            <a:spLocks noGrp="1"/>
          </p:cNvSpPr>
          <p:nvPr>
            <p:ph sz="quarter" idx="14"/>
          </p:nvPr>
        </p:nvSpPr>
        <p:spPr>
          <a:xfrm>
            <a:off x="457200" y="2682179"/>
            <a:ext cx="8229600" cy="3239180"/>
          </a:xfrm>
        </p:spPr>
        <p:txBody>
          <a:bodyPr/>
          <a:lstStyle/>
          <a:p>
            <a:pPr marL="432" indent="0">
              <a:buNone/>
            </a:pPr>
            <a:r>
              <a:rPr lang="en-US" sz="2400" dirty="0"/>
              <a:t>In the body, fatty acids are stored as </a:t>
            </a:r>
            <a:r>
              <a:rPr lang="en-US" sz="2400" b="1" dirty="0"/>
              <a:t>triacylglycerols</a:t>
            </a:r>
            <a:r>
              <a:rPr lang="en-US" sz="2400" dirty="0"/>
              <a:t> (triglycerides), which are</a:t>
            </a:r>
          </a:p>
          <a:p>
            <a:r>
              <a:rPr lang="en-US" sz="2400" dirty="0"/>
              <a:t>esters of glycerol (a trihydroxy alcohol) and fatty acids</a:t>
            </a:r>
          </a:p>
          <a:p>
            <a:r>
              <a:rPr lang="en-US" sz="2400" dirty="0"/>
              <a:t>formed when three hydroxyl groups of glycerol react with the carboxyl groups of three fatty acids</a:t>
            </a:r>
          </a:p>
          <a:p>
            <a:r>
              <a:rPr lang="en-US" sz="2400" dirty="0"/>
              <a:t>named by changing </a:t>
            </a:r>
            <a:r>
              <a:rPr lang="en-US" sz="2400" b="1" dirty="0"/>
              <a:t>glycerol</a:t>
            </a:r>
            <a:r>
              <a:rPr lang="en-US" sz="2400" dirty="0"/>
              <a:t> to </a:t>
            </a:r>
            <a:r>
              <a:rPr lang="en-US" sz="2400" b="1" dirty="0"/>
              <a:t>glyceryl</a:t>
            </a:r>
            <a:r>
              <a:rPr lang="en-US" sz="2400" dirty="0"/>
              <a:t> and naming the fatty acids as carboxylates</a:t>
            </a:r>
            <a:endParaRPr lang="en-IN" sz="2400" dirty="0"/>
          </a:p>
        </p:txBody>
      </p:sp>
    </p:spTree>
    <p:extLst>
      <p:ext uri="{BB962C8B-B14F-4D97-AF65-F5344CB8AC3E}">
        <p14:creationId xmlns:p14="http://schemas.microsoft.com/office/powerpoint/2010/main" val="668866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6E57-B687-4190-A413-08E5E0E9FD50}"/>
              </a:ext>
            </a:extLst>
          </p:cNvPr>
          <p:cNvSpPr>
            <a:spLocks noGrp="1"/>
          </p:cNvSpPr>
          <p:nvPr>
            <p:ph type="title"/>
          </p:nvPr>
        </p:nvSpPr>
        <p:spPr/>
        <p:txBody>
          <a:bodyPr/>
          <a:lstStyle/>
          <a:p>
            <a:r>
              <a:rPr lang="en-IN" dirty="0"/>
              <a:t>Triacylglycerol: Glyceryl </a:t>
            </a:r>
            <a:r>
              <a:rPr lang="en-IN" dirty="0" err="1"/>
              <a:t>Tristearate</a:t>
            </a:r>
            <a:endParaRPr lang="en-IN" dirty="0"/>
          </a:p>
        </p:txBody>
      </p:sp>
      <p:sp>
        <p:nvSpPr>
          <p:cNvPr id="3" name="Content Placeholder 2">
            <a:extLst>
              <a:ext uri="{FF2B5EF4-FFF2-40B4-BE49-F238E27FC236}">
                <a16:creationId xmlns:a16="http://schemas.microsoft.com/office/drawing/2014/main" id="{0DBAEAE8-5285-40F8-B41A-63F15677BD51}"/>
              </a:ext>
            </a:extLst>
          </p:cNvPr>
          <p:cNvSpPr>
            <a:spLocks noGrp="1"/>
          </p:cNvSpPr>
          <p:nvPr>
            <p:ph sz="quarter" idx="13"/>
          </p:nvPr>
        </p:nvSpPr>
        <p:spPr>
          <a:xfrm>
            <a:off x="457200" y="1556326"/>
            <a:ext cx="8229600" cy="1334357"/>
          </a:xfrm>
        </p:spPr>
        <p:txBody>
          <a:bodyPr/>
          <a:lstStyle/>
          <a:p>
            <a:pPr marL="432" indent="0">
              <a:buNone/>
            </a:pPr>
            <a:r>
              <a:rPr lang="en-US" sz="2400" dirty="0"/>
              <a:t>The name of the fatty acid formed with three stearic acids becomes glyceryl </a:t>
            </a:r>
            <a:r>
              <a:rPr lang="en-US" sz="2400" dirty="0" err="1"/>
              <a:t>tristearate</a:t>
            </a:r>
            <a:r>
              <a:rPr lang="en-US" sz="2400" dirty="0"/>
              <a:t>.</a:t>
            </a:r>
          </a:p>
          <a:p>
            <a:pPr marL="432" indent="0">
              <a:buNone/>
            </a:pPr>
            <a:r>
              <a:rPr lang="en-US" sz="2400" dirty="0"/>
              <a:t>The common name of this compound is tristearin.</a:t>
            </a:r>
          </a:p>
        </p:txBody>
      </p:sp>
      <p:pic>
        <p:nvPicPr>
          <p:cNvPr id="5" name="Content Placeholder 4" descr="The triacylglycerol glyceryl tristearate and three water molecules are produced from the reaction of one glycerol with three stearic acid molecules. For long description in Notes pane, press F6.  ">
            <a:extLst>
              <a:ext uri="{FF2B5EF4-FFF2-40B4-BE49-F238E27FC236}">
                <a16:creationId xmlns:a16="http://schemas.microsoft.com/office/drawing/2014/main" id="{E8013331-2F2A-4346-BD15-8320D6969566}"/>
              </a:ext>
            </a:extLst>
          </p:cNvPr>
          <p:cNvPicPr>
            <a:picLocks noGrp="1" noChangeAspect="1"/>
          </p:cNvPicPr>
          <p:nvPr>
            <p:ph sz="quarter" idx="14"/>
          </p:nvPr>
        </p:nvPicPr>
        <p:blipFill>
          <a:blip r:embed="rId3"/>
          <a:stretch>
            <a:fillRect/>
          </a:stretch>
        </p:blipFill>
        <p:spPr>
          <a:xfrm>
            <a:off x="775610" y="3272130"/>
            <a:ext cx="7592778" cy="2315528"/>
          </a:xfrm>
          <a:prstGeom prst="rect">
            <a:avLst/>
          </a:prstGeom>
        </p:spPr>
      </p:pic>
    </p:spTree>
    <p:extLst>
      <p:ext uri="{BB962C8B-B14F-4D97-AF65-F5344CB8AC3E}">
        <p14:creationId xmlns:p14="http://schemas.microsoft.com/office/powerpoint/2010/main" val="2883886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9F54-2A28-41B3-B73F-98CA713A526C}"/>
              </a:ext>
            </a:extLst>
          </p:cNvPr>
          <p:cNvSpPr>
            <a:spLocks noGrp="1"/>
          </p:cNvSpPr>
          <p:nvPr>
            <p:ph type="title"/>
          </p:nvPr>
        </p:nvSpPr>
        <p:spPr/>
        <p:txBody>
          <a:bodyPr/>
          <a:lstStyle/>
          <a:p>
            <a:r>
              <a:rPr lang="en-IN" dirty="0"/>
              <a:t>Mixed Triacylglycerols</a:t>
            </a:r>
          </a:p>
        </p:txBody>
      </p:sp>
      <p:sp>
        <p:nvSpPr>
          <p:cNvPr id="3" name="Content Placeholder 2">
            <a:extLst>
              <a:ext uri="{FF2B5EF4-FFF2-40B4-BE49-F238E27FC236}">
                <a16:creationId xmlns:a16="http://schemas.microsoft.com/office/drawing/2014/main" id="{857792E2-C11A-40CD-B642-3B926344DFCE}"/>
              </a:ext>
            </a:extLst>
          </p:cNvPr>
          <p:cNvSpPr>
            <a:spLocks noGrp="1"/>
          </p:cNvSpPr>
          <p:nvPr>
            <p:ph sz="quarter" idx="13"/>
          </p:nvPr>
        </p:nvSpPr>
        <p:spPr>
          <a:xfrm>
            <a:off x="457200" y="1556327"/>
            <a:ext cx="8229600" cy="818163"/>
          </a:xfrm>
        </p:spPr>
        <p:txBody>
          <a:bodyPr/>
          <a:lstStyle/>
          <a:p>
            <a:pPr marL="432" indent="0">
              <a:buNone/>
            </a:pPr>
            <a:r>
              <a:rPr lang="en-US" sz="2400" dirty="0"/>
              <a:t>Triacylglycerol may contain different fatty acids, such as the triacylglycerol made from stearic, oleic, and palmetic acids.</a:t>
            </a:r>
          </a:p>
        </p:txBody>
      </p:sp>
      <p:pic>
        <p:nvPicPr>
          <p:cNvPr id="5" name="Content Placeholder 4" descr="A Lewis structure for a mixed triacylglycerol. For long description in Notes pane, press F6.">
            <a:extLst>
              <a:ext uri="{FF2B5EF4-FFF2-40B4-BE49-F238E27FC236}">
                <a16:creationId xmlns:a16="http://schemas.microsoft.com/office/drawing/2014/main" id="{CEDAE369-1C60-44E3-ACC5-C0588E49A838}"/>
              </a:ext>
            </a:extLst>
          </p:cNvPr>
          <p:cNvPicPr>
            <a:picLocks noGrp="1" noChangeAspect="1"/>
          </p:cNvPicPr>
          <p:nvPr>
            <p:ph sz="quarter" idx="14"/>
          </p:nvPr>
        </p:nvPicPr>
        <p:blipFill>
          <a:blip r:embed="rId3"/>
          <a:stretch>
            <a:fillRect/>
          </a:stretch>
        </p:blipFill>
        <p:spPr>
          <a:xfrm>
            <a:off x="903854" y="2606230"/>
            <a:ext cx="7336291" cy="3081968"/>
          </a:xfrm>
          <a:prstGeom prst="rect">
            <a:avLst/>
          </a:prstGeom>
        </p:spPr>
      </p:pic>
    </p:spTree>
    <p:extLst>
      <p:ext uri="{BB962C8B-B14F-4D97-AF65-F5344CB8AC3E}">
        <p14:creationId xmlns:p14="http://schemas.microsoft.com/office/powerpoint/2010/main" val="2499006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9BF9-E26A-47E6-84EC-A19AFA26D349}"/>
              </a:ext>
            </a:extLst>
          </p:cNvPr>
          <p:cNvSpPr>
            <a:spLocks noGrp="1"/>
          </p:cNvSpPr>
          <p:nvPr>
            <p:ph type="title"/>
          </p:nvPr>
        </p:nvSpPr>
        <p:spPr/>
        <p:txBody>
          <a:bodyPr/>
          <a:lstStyle/>
          <a:p>
            <a:r>
              <a:rPr lang="en-IN" dirty="0"/>
              <a:t>Triacylglycerols: Energy Storage </a:t>
            </a:r>
            <a:r>
              <a:rPr lang="en-IN" sz="2000" b="0" baseline="0" dirty="0"/>
              <a:t>(1 of 2)</a:t>
            </a:r>
          </a:p>
        </p:txBody>
      </p:sp>
      <p:sp>
        <p:nvSpPr>
          <p:cNvPr id="3" name="Content Placeholder 2">
            <a:extLst>
              <a:ext uri="{FF2B5EF4-FFF2-40B4-BE49-F238E27FC236}">
                <a16:creationId xmlns:a16="http://schemas.microsoft.com/office/drawing/2014/main" id="{F5ADCEB9-57C7-4E07-814B-260E2D9D8600}"/>
              </a:ext>
            </a:extLst>
          </p:cNvPr>
          <p:cNvSpPr>
            <a:spLocks noGrp="1"/>
          </p:cNvSpPr>
          <p:nvPr>
            <p:ph sz="quarter" idx="13"/>
          </p:nvPr>
        </p:nvSpPr>
        <p:spPr>
          <a:xfrm>
            <a:off x="457200" y="1556327"/>
            <a:ext cx="8229600" cy="3418010"/>
          </a:xfrm>
        </p:spPr>
        <p:txBody>
          <a:bodyPr/>
          <a:lstStyle/>
          <a:p>
            <a:pPr marL="432" indent="0">
              <a:buNone/>
            </a:pPr>
            <a:r>
              <a:rPr lang="en-US" dirty="0"/>
              <a:t>Triacylglycerols are the major form of energy storage for animals.</a:t>
            </a:r>
          </a:p>
          <a:p>
            <a:r>
              <a:rPr lang="en-US" dirty="0"/>
              <a:t>Animals that hibernate eat large quantities of plants, seeds, and nuts that are high in calories.</a:t>
            </a:r>
          </a:p>
          <a:p>
            <a:r>
              <a:rPr lang="en-US" dirty="0"/>
              <a:t>As the external temperature drops, the animal goes into hibernation and the body temperature drops to nearly freezing, reducing cellular activity, respiration, and heart rate.</a:t>
            </a:r>
            <a:endParaRPr lang="en-IN" dirty="0"/>
          </a:p>
        </p:txBody>
      </p:sp>
    </p:spTree>
    <p:extLst>
      <p:ext uri="{BB962C8B-B14F-4D97-AF65-F5344CB8AC3E}">
        <p14:creationId xmlns:p14="http://schemas.microsoft.com/office/powerpoint/2010/main" val="3866048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EEF7-2EB9-4E74-B12B-3D899ED2DCD5}"/>
              </a:ext>
            </a:extLst>
          </p:cNvPr>
          <p:cNvSpPr>
            <a:spLocks noGrp="1"/>
          </p:cNvSpPr>
          <p:nvPr>
            <p:ph type="title"/>
          </p:nvPr>
        </p:nvSpPr>
        <p:spPr/>
        <p:txBody>
          <a:bodyPr/>
          <a:lstStyle/>
          <a:p>
            <a:r>
              <a:rPr lang="en-IN" dirty="0"/>
              <a:t>Triacylglycerols: Energy Storage </a:t>
            </a:r>
            <a:r>
              <a:rPr lang="en-IN" sz="2000" b="0" dirty="0"/>
              <a:t>(2 of 2)</a:t>
            </a:r>
            <a:endParaRPr lang="en-IN" dirty="0"/>
          </a:p>
        </p:txBody>
      </p:sp>
      <p:sp>
        <p:nvSpPr>
          <p:cNvPr id="4" name="Content Placeholder 3">
            <a:extLst>
              <a:ext uri="{FF2B5EF4-FFF2-40B4-BE49-F238E27FC236}">
                <a16:creationId xmlns:a16="http://schemas.microsoft.com/office/drawing/2014/main" id="{24A89234-267A-483F-9EE7-6EE1D05BF001}"/>
              </a:ext>
            </a:extLst>
          </p:cNvPr>
          <p:cNvSpPr>
            <a:spLocks noGrp="1"/>
          </p:cNvSpPr>
          <p:nvPr>
            <p:ph sz="quarter" idx="14"/>
          </p:nvPr>
        </p:nvSpPr>
        <p:spPr>
          <a:xfrm>
            <a:off x="457201" y="1562502"/>
            <a:ext cx="4498258" cy="1623149"/>
          </a:xfrm>
        </p:spPr>
        <p:txBody>
          <a:bodyPr/>
          <a:lstStyle/>
          <a:p>
            <a:r>
              <a:rPr lang="en-US" sz="2400" dirty="0"/>
              <a:t>During hibernation, the animal’s fat stored in the form of triacylglycerols is its only source of energy.</a:t>
            </a:r>
            <a:endParaRPr lang="en-IN" sz="2400" dirty="0"/>
          </a:p>
        </p:txBody>
      </p:sp>
      <p:pic>
        <p:nvPicPr>
          <p:cNvPr id="7" name="Content Placeholder 6" descr="A polar bear walks across ice.">
            <a:extLst>
              <a:ext uri="{FF2B5EF4-FFF2-40B4-BE49-F238E27FC236}">
                <a16:creationId xmlns:a16="http://schemas.microsoft.com/office/drawing/2014/main" id="{C04A1034-2039-4A3D-A9DD-F31508883082}"/>
              </a:ext>
            </a:extLst>
          </p:cNvPr>
          <p:cNvPicPr>
            <a:picLocks noGrp="1" noChangeAspect="1"/>
          </p:cNvPicPr>
          <p:nvPr>
            <p:ph sz="quarter" idx="15"/>
          </p:nvPr>
        </p:nvPicPr>
        <p:blipFill>
          <a:blip r:embed="rId2"/>
          <a:stretch>
            <a:fillRect/>
          </a:stretch>
        </p:blipFill>
        <p:spPr>
          <a:xfrm>
            <a:off x="5717646" y="1690283"/>
            <a:ext cx="2575674" cy="3809614"/>
          </a:xfrm>
          <a:prstGeom prst="rect">
            <a:avLst/>
          </a:prstGeom>
        </p:spPr>
      </p:pic>
      <p:sp>
        <p:nvSpPr>
          <p:cNvPr id="3" name="Content Placeholder 2">
            <a:extLst>
              <a:ext uri="{FF2B5EF4-FFF2-40B4-BE49-F238E27FC236}">
                <a16:creationId xmlns:a16="http://schemas.microsoft.com/office/drawing/2014/main" id="{6993CDC7-DDE4-4195-9045-9CB5AB6D135A}"/>
              </a:ext>
            </a:extLst>
          </p:cNvPr>
          <p:cNvSpPr>
            <a:spLocks noGrp="1"/>
          </p:cNvSpPr>
          <p:nvPr>
            <p:ph sz="quarter" idx="16"/>
          </p:nvPr>
        </p:nvSpPr>
        <p:spPr>
          <a:xfrm>
            <a:off x="5692876" y="5633884"/>
            <a:ext cx="3008671" cy="619426"/>
          </a:xfrm>
        </p:spPr>
        <p:txBody>
          <a:bodyPr/>
          <a:lstStyle/>
          <a:p>
            <a:pPr marL="432" indent="0">
              <a:buNone/>
            </a:pPr>
            <a:r>
              <a:rPr lang="en-US" sz="1400" dirty="0"/>
              <a:t>Prior to hibernation, a polar bear eats food with a high caloric content.</a:t>
            </a:r>
            <a:endParaRPr lang="en-IN" sz="1400" dirty="0"/>
          </a:p>
        </p:txBody>
      </p:sp>
    </p:spTree>
    <p:extLst>
      <p:ext uri="{BB962C8B-B14F-4D97-AF65-F5344CB8AC3E}">
        <p14:creationId xmlns:p14="http://schemas.microsoft.com/office/powerpoint/2010/main" val="3570946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750E-2347-4481-AE1E-2D976F69DF3D}"/>
              </a:ext>
            </a:extLst>
          </p:cNvPr>
          <p:cNvSpPr>
            <a:spLocks noGrp="1"/>
          </p:cNvSpPr>
          <p:nvPr>
            <p:ph type="title"/>
          </p:nvPr>
        </p:nvSpPr>
        <p:spPr/>
        <p:txBody>
          <a:bodyPr/>
          <a:lstStyle/>
          <a:p>
            <a:r>
              <a:rPr lang="en-IN" dirty="0"/>
              <a:t>Types of Lipids</a:t>
            </a:r>
          </a:p>
        </p:txBody>
      </p:sp>
      <p:sp>
        <p:nvSpPr>
          <p:cNvPr id="3" name="Content Placeholder 2">
            <a:extLst>
              <a:ext uri="{FF2B5EF4-FFF2-40B4-BE49-F238E27FC236}">
                <a16:creationId xmlns:a16="http://schemas.microsoft.com/office/drawing/2014/main" id="{0E176391-578A-4B9D-BDEC-D6832C323158}"/>
              </a:ext>
            </a:extLst>
          </p:cNvPr>
          <p:cNvSpPr>
            <a:spLocks noGrp="1"/>
          </p:cNvSpPr>
          <p:nvPr>
            <p:ph sz="quarter" idx="13"/>
          </p:nvPr>
        </p:nvSpPr>
        <p:spPr>
          <a:xfrm>
            <a:off x="457200" y="1556326"/>
            <a:ext cx="8288594" cy="2484731"/>
          </a:xfrm>
        </p:spPr>
        <p:txBody>
          <a:bodyPr/>
          <a:lstStyle/>
          <a:p>
            <a:pPr marL="432" indent="0">
              <a:buNone/>
            </a:pPr>
            <a:r>
              <a:rPr lang="en-US" sz="2200" dirty="0"/>
              <a:t>Lipids are characterized by their structures.</a:t>
            </a:r>
          </a:p>
          <a:p>
            <a:pPr marL="432000" indent="-432000">
              <a:buFont typeface="+mj-lt"/>
              <a:buAutoNum type="arabicPeriod"/>
            </a:pPr>
            <a:r>
              <a:rPr lang="en-US" sz="2200" dirty="0"/>
              <a:t>Lipids such as waxes, fats, oils, and phospholipids are esters that can be hydrolyzed to give fatty acids and other molecules.</a:t>
            </a:r>
          </a:p>
          <a:p>
            <a:pPr marL="432000" indent="-432000">
              <a:buFont typeface="+mj-lt"/>
              <a:buAutoNum type="arabicPeriod"/>
            </a:pPr>
            <a:r>
              <a:rPr lang="en-US" sz="2200" dirty="0"/>
              <a:t>Steroids, also lipids, do not contain fatty acids and cannot be hydrolyzed. They are characterized by the steroid nucleus of four fused carbon rings.</a:t>
            </a:r>
            <a:endParaRPr lang="en-IN" sz="2200" dirty="0"/>
          </a:p>
        </p:txBody>
      </p:sp>
      <p:pic>
        <p:nvPicPr>
          <p:cNvPr id="5" name="Content Placeholder 4" descr="The central structures of these two molecules are as follows. For long description in Notes pane, press F6.">
            <a:extLst>
              <a:ext uri="{FF2B5EF4-FFF2-40B4-BE49-F238E27FC236}">
                <a16:creationId xmlns:a16="http://schemas.microsoft.com/office/drawing/2014/main" id="{1CF390EE-BC26-4478-A4F6-4256197D0EEA}"/>
              </a:ext>
            </a:extLst>
          </p:cNvPr>
          <p:cNvPicPr>
            <a:picLocks noGrp="1" noChangeAspect="1"/>
          </p:cNvPicPr>
          <p:nvPr>
            <p:ph sz="quarter" idx="14"/>
          </p:nvPr>
        </p:nvPicPr>
        <p:blipFill>
          <a:blip r:embed="rId3"/>
          <a:stretch>
            <a:fillRect/>
          </a:stretch>
        </p:blipFill>
        <p:spPr>
          <a:xfrm>
            <a:off x="1420095" y="4357722"/>
            <a:ext cx="6303810" cy="2011854"/>
          </a:xfrm>
          <a:prstGeom prst="rect">
            <a:avLst/>
          </a:prstGeom>
        </p:spPr>
      </p:pic>
    </p:spTree>
    <p:extLst>
      <p:ext uri="{BB962C8B-B14F-4D97-AF65-F5344CB8AC3E}">
        <p14:creationId xmlns:p14="http://schemas.microsoft.com/office/powerpoint/2010/main" val="4096973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E6D0-3949-4662-B5E7-F33FC37CA6B1}"/>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2D437918-8773-4135-B539-93B126A6E37D}"/>
              </a:ext>
            </a:extLst>
          </p:cNvPr>
          <p:cNvSpPr>
            <a:spLocks noGrp="1"/>
          </p:cNvSpPr>
          <p:nvPr>
            <p:ph sz="quarter" idx="13"/>
          </p:nvPr>
        </p:nvSpPr>
        <p:spPr>
          <a:xfrm>
            <a:off x="457200" y="1556327"/>
            <a:ext cx="8229600" cy="434705"/>
          </a:xfrm>
        </p:spPr>
        <p:txBody>
          <a:bodyPr/>
          <a:lstStyle/>
          <a:p>
            <a:pPr marL="432" indent="0">
              <a:buNone/>
            </a:pPr>
            <a:r>
              <a:rPr lang="en-US" sz="2400" dirty="0"/>
              <a:t>What are the fatty acids in the following triacylglycerol?</a:t>
            </a:r>
            <a:endParaRPr lang="en-IN" sz="2400" dirty="0"/>
          </a:p>
        </p:txBody>
      </p:sp>
      <p:pic>
        <p:nvPicPr>
          <p:cNvPr id="7" name="Content Placeholder 6" descr="Three chains are single bonded to each other. For long description in Notes pane, press F6.  ">
            <a:extLst>
              <a:ext uri="{FF2B5EF4-FFF2-40B4-BE49-F238E27FC236}">
                <a16:creationId xmlns:a16="http://schemas.microsoft.com/office/drawing/2014/main" id="{3FF86A74-B365-4EBA-9287-7CF1BBE81F6F}"/>
              </a:ext>
            </a:extLst>
          </p:cNvPr>
          <p:cNvPicPr>
            <a:picLocks noGrp="1" noChangeAspect="1"/>
          </p:cNvPicPr>
          <p:nvPr>
            <p:ph sz="quarter" idx="14"/>
          </p:nvPr>
        </p:nvPicPr>
        <p:blipFill>
          <a:blip r:embed="rId3"/>
          <a:stretch>
            <a:fillRect/>
          </a:stretch>
        </p:blipFill>
        <p:spPr>
          <a:xfrm>
            <a:off x="1561018" y="2407128"/>
            <a:ext cx="6021962" cy="3081968"/>
          </a:xfrm>
          <a:prstGeom prst="rect">
            <a:avLst/>
          </a:prstGeom>
        </p:spPr>
      </p:pic>
    </p:spTree>
    <p:extLst>
      <p:ext uri="{BB962C8B-B14F-4D97-AF65-F5344CB8AC3E}">
        <p14:creationId xmlns:p14="http://schemas.microsoft.com/office/powerpoint/2010/main" val="1774649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E6D0-3949-4662-B5E7-F33FC37CA6B1}"/>
              </a:ext>
            </a:extLst>
          </p:cNvPr>
          <p:cNvSpPr>
            <a:spLocks noGrp="1"/>
          </p:cNvSpPr>
          <p:nvPr>
            <p:ph type="title"/>
          </p:nvPr>
        </p:nvSpPr>
        <p:spPr/>
        <p:txBody>
          <a:bodyPr/>
          <a:lstStyle/>
          <a:p>
            <a:r>
              <a:rPr lang="en-IN" dirty="0"/>
              <a:t>Solution 1</a:t>
            </a:r>
          </a:p>
        </p:txBody>
      </p:sp>
      <p:sp>
        <p:nvSpPr>
          <p:cNvPr id="3" name="Content Placeholder 2">
            <a:extLst>
              <a:ext uri="{FF2B5EF4-FFF2-40B4-BE49-F238E27FC236}">
                <a16:creationId xmlns:a16="http://schemas.microsoft.com/office/drawing/2014/main" id="{2D437918-8773-4135-B539-93B126A6E37D}"/>
              </a:ext>
            </a:extLst>
          </p:cNvPr>
          <p:cNvSpPr>
            <a:spLocks noGrp="1"/>
          </p:cNvSpPr>
          <p:nvPr>
            <p:ph sz="quarter" idx="13"/>
          </p:nvPr>
        </p:nvSpPr>
        <p:spPr>
          <a:xfrm>
            <a:off x="457200" y="1556327"/>
            <a:ext cx="8229600" cy="434705"/>
          </a:xfrm>
        </p:spPr>
        <p:txBody>
          <a:bodyPr/>
          <a:lstStyle/>
          <a:p>
            <a:pPr marL="432" indent="0">
              <a:buNone/>
            </a:pPr>
            <a:r>
              <a:rPr lang="en-US" sz="2400" dirty="0"/>
              <a:t>What are the fatty acids in the following triacylglycerol?</a:t>
            </a:r>
            <a:endParaRPr lang="en-IN" sz="2400" dirty="0"/>
          </a:p>
        </p:txBody>
      </p:sp>
      <p:pic>
        <p:nvPicPr>
          <p:cNvPr id="6" name="Content Placeholder 5" descr="Each row is highlighted beginning with the second carbon. In row 1, the highlighted part is stearic acid. In row 2, it is oleic acid. In row 3, it is myristic acid.">
            <a:extLst>
              <a:ext uri="{FF2B5EF4-FFF2-40B4-BE49-F238E27FC236}">
                <a16:creationId xmlns:a16="http://schemas.microsoft.com/office/drawing/2014/main" id="{9DAF6851-AAD6-44DD-8C28-D1F32984A822}"/>
              </a:ext>
            </a:extLst>
          </p:cNvPr>
          <p:cNvPicPr>
            <a:picLocks noGrp="1" noChangeAspect="1"/>
          </p:cNvPicPr>
          <p:nvPr>
            <p:ph sz="quarter" idx="14"/>
          </p:nvPr>
        </p:nvPicPr>
        <p:blipFill>
          <a:blip r:embed="rId2"/>
          <a:stretch>
            <a:fillRect/>
          </a:stretch>
        </p:blipFill>
        <p:spPr>
          <a:xfrm>
            <a:off x="915477" y="2436318"/>
            <a:ext cx="7313044" cy="3081968"/>
          </a:xfrm>
          <a:prstGeom prst="rect">
            <a:avLst/>
          </a:prstGeom>
        </p:spPr>
      </p:pic>
    </p:spTree>
    <p:extLst>
      <p:ext uri="{BB962C8B-B14F-4D97-AF65-F5344CB8AC3E}">
        <p14:creationId xmlns:p14="http://schemas.microsoft.com/office/powerpoint/2010/main" val="3028727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E6D0-3949-4662-B5E7-F33FC37CA6B1}"/>
              </a:ext>
            </a:extLst>
          </p:cNvPr>
          <p:cNvSpPr>
            <a:spLocks noGrp="1"/>
          </p:cNvSpPr>
          <p:nvPr>
            <p:ph type="title"/>
          </p:nvPr>
        </p:nvSpPr>
        <p:spPr/>
        <p:txBody>
          <a:bodyPr/>
          <a:lstStyle/>
          <a:p>
            <a:r>
              <a:rPr lang="en-US" sz="3400" dirty="0"/>
              <a:t>Drawing the Structure of a Triacylglycerol </a:t>
            </a:r>
            <a:r>
              <a:rPr lang="en-IN" sz="2000" b="0" dirty="0"/>
              <a:t>(1 of 2)</a:t>
            </a:r>
            <a:endParaRPr lang="en-IN" sz="3400" dirty="0"/>
          </a:p>
        </p:txBody>
      </p:sp>
      <p:sp>
        <p:nvSpPr>
          <p:cNvPr id="3" name="Content Placeholder 2">
            <a:extLst>
              <a:ext uri="{FF2B5EF4-FFF2-40B4-BE49-F238E27FC236}">
                <a16:creationId xmlns:a16="http://schemas.microsoft.com/office/drawing/2014/main" id="{2D437918-8773-4135-B539-93B126A6E37D}"/>
              </a:ext>
            </a:extLst>
          </p:cNvPr>
          <p:cNvSpPr>
            <a:spLocks noGrp="1"/>
          </p:cNvSpPr>
          <p:nvPr>
            <p:ph sz="quarter" idx="13"/>
          </p:nvPr>
        </p:nvSpPr>
        <p:spPr>
          <a:xfrm>
            <a:off x="457200" y="1556327"/>
            <a:ext cx="8229600" cy="2632215"/>
          </a:xfrm>
        </p:spPr>
        <p:txBody>
          <a:bodyPr/>
          <a:lstStyle/>
          <a:p>
            <a:pPr marL="432" indent="0">
              <a:buNone/>
            </a:pPr>
            <a:r>
              <a:rPr lang="en-IN" sz="2400" dirty="0"/>
              <a:t>Draw the condensed structural formula for glyceryl </a:t>
            </a:r>
            <a:r>
              <a:rPr lang="en-IN" sz="2400" dirty="0" err="1"/>
              <a:t>tripalmitoleate</a:t>
            </a:r>
            <a:r>
              <a:rPr lang="en-IN" sz="2400" dirty="0"/>
              <a:t> (</a:t>
            </a:r>
            <a:r>
              <a:rPr lang="en-IN" sz="2400" dirty="0" err="1"/>
              <a:t>tripalmitolein</a:t>
            </a:r>
            <a:r>
              <a:rPr lang="en-IN" sz="2400" dirty="0"/>
              <a:t>).</a:t>
            </a:r>
          </a:p>
          <a:p>
            <a:pPr marL="432" indent="0">
              <a:buNone/>
            </a:pPr>
            <a:r>
              <a:rPr lang="en-IN" sz="2400" b="1" dirty="0"/>
              <a:t>Solution:</a:t>
            </a:r>
          </a:p>
          <a:p>
            <a:pPr marL="432" indent="0">
              <a:buNone/>
            </a:pPr>
            <a:r>
              <a:rPr lang="en-IN" sz="2400" dirty="0"/>
              <a:t>Glyceryl </a:t>
            </a:r>
            <a:r>
              <a:rPr lang="en-IN" sz="2400" dirty="0" err="1"/>
              <a:t>tripalmitoleate</a:t>
            </a:r>
            <a:r>
              <a:rPr lang="en-IN" sz="2400" dirty="0"/>
              <a:t> (</a:t>
            </a:r>
            <a:r>
              <a:rPr lang="en-IN" sz="2400" dirty="0" err="1"/>
              <a:t>tripalmitolein</a:t>
            </a:r>
            <a:r>
              <a:rPr lang="en-IN" sz="2400" dirty="0"/>
              <a:t>) is the triacylglycerol that contains ester bonds between glycerol and three palmitoleic acids acid molecules.</a:t>
            </a:r>
          </a:p>
        </p:txBody>
      </p:sp>
      <p:graphicFrame>
        <p:nvGraphicFramePr>
          <p:cNvPr id="7" name="Table 7">
            <a:extLst>
              <a:ext uri="{FF2B5EF4-FFF2-40B4-BE49-F238E27FC236}">
                <a16:creationId xmlns:a16="http://schemas.microsoft.com/office/drawing/2014/main" id="{CCDDA991-75A6-4951-B286-12484106B316}"/>
              </a:ext>
            </a:extLst>
          </p:cNvPr>
          <p:cNvGraphicFramePr>
            <a:graphicFrameLocks noGrp="1"/>
          </p:cNvGraphicFramePr>
          <p:nvPr>
            <p:ph sz="quarter" idx="14"/>
            <p:extLst/>
          </p:nvPr>
        </p:nvGraphicFramePr>
        <p:xfrm>
          <a:off x="457200" y="4576609"/>
          <a:ext cx="8229600" cy="1554480"/>
        </p:xfrm>
        <a:graphic>
          <a:graphicData uri="http://schemas.openxmlformats.org/drawingml/2006/table">
            <a:tbl>
              <a:tblPr firstRow="1" bandRow="1">
                <a:tableStyleId>{40F9630F-82C1-40B7-BC3A-925EFCFF5E92}</a:tableStyleId>
              </a:tblPr>
              <a:tblGrid>
                <a:gridCol w="2057400">
                  <a:extLst>
                    <a:ext uri="{9D8B030D-6E8A-4147-A177-3AD203B41FA5}">
                      <a16:colId xmlns:a16="http://schemas.microsoft.com/office/drawing/2014/main" val="1171552370"/>
                    </a:ext>
                  </a:extLst>
                </a:gridCol>
                <a:gridCol w="2057400">
                  <a:extLst>
                    <a:ext uri="{9D8B030D-6E8A-4147-A177-3AD203B41FA5}">
                      <a16:colId xmlns:a16="http://schemas.microsoft.com/office/drawing/2014/main" val="3369930472"/>
                    </a:ext>
                  </a:extLst>
                </a:gridCol>
                <a:gridCol w="2057400">
                  <a:extLst>
                    <a:ext uri="{9D8B030D-6E8A-4147-A177-3AD203B41FA5}">
                      <a16:colId xmlns:a16="http://schemas.microsoft.com/office/drawing/2014/main" val="612074474"/>
                    </a:ext>
                  </a:extLst>
                </a:gridCol>
                <a:gridCol w="2057400">
                  <a:extLst>
                    <a:ext uri="{9D8B030D-6E8A-4147-A177-3AD203B41FA5}">
                      <a16:colId xmlns:a16="http://schemas.microsoft.com/office/drawing/2014/main" val="835218227"/>
                    </a:ext>
                  </a:extLst>
                </a:gridCol>
              </a:tblGrid>
              <a:tr h="370840">
                <a:tc>
                  <a:txBody>
                    <a:bodyPr/>
                    <a:lstStyle/>
                    <a:p>
                      <a:r>
                        <a:rPr lang="en-US" sz="1800" b="1" dirty="0">
                          <a:latin typeface="+mn-lt"/>
                        </a:rPr>
                        <a:t>Analyze the Problem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dirty="0">
                          <a:latin typeface="+mn-lt"/>
                          <a:ea typeface="Times" charset="0"/>
                          <a:cs typeface="Times New Roman" pitchFamily="18" charset="0"/>
                        </a:rPr>
                        <a:t>Given</a:t>
                      </a:r>
                      <a:endParaRPr lang="en-US" sz="18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dirty="0">
                          <a:latin typeface="+mn-lt"/>
                          <a:ea typeface="Times" charset="0"/>
                          <a:cs typeface="Times New Roman" pitchFamily="18" charset="0"/>
                        </a:rPr>
                        <a:t>Need</a:t>
                      </a:r>
                      <a:endParaRPr lang="en-US" sz="18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dirty="0">
                          <a:latin typeface="+mn-lt"/>
                          <a:ea typeface="Times" charset="0"/>
                          <a:cs typeface="Times New Roman" pitchFamily="18" charset="0"/>
                        </a:rPr>
                        <a:t>Connect</a:t>
                      </a:r>
                      <a:endParaRPr lang="en-US" sz="18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795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1"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latin typeface="+mn-lt"/>
                          <a:ea typeface="Times" charset="0"/>
                          <a:cs typeface="Times New Roman" pitchFamily="18" charset="0"/>
                        </a:rPr>
                        <a:t>glyceryl </a:t>
                      </a:r>
                      <a:r>
                        <a:rPr lang="en-US" sz="1800" dirty="0" err="1">
                          <a:latin typeface="+mn-lt"/>
                          <a:ea typeface="Times" charset="0"/>
                          <a:cs typeface="Times New Roman" pitchFamily="18" charset="0"/>
                        </a:rPr>
                        <a:t>tripalmitoleate</a:t>
                      </a:r>
                      <a:r>
                        <a:rPr lang="en-US" sz="1800" dirty="0">
                          <a:latin typeface="+mn-lt"/>
                          <a:ea typeface="Times" charset="0"/>
                          <a:cs typeface="Times New Roman" pitchFamily="18" charset="0"/>
                        </a:rPr>
                        <a:t> </a:t>
                      </a:r>
                      <a:r>
                        <a:rPr lang="en-US" altLang="en-US" sz="1800" b="0" dirty="0">
                          <a:solidFill>
                            <a:srgbClr val="000000"/>
                          </a:solidFill>
                          <a:latin typeface="Times New Roman" pitchFamily="18" charset="0"/>
                        </a:rPr>
                        <a:t>(</a:t>
                      </a:r>
                      <a:r>
                        <a:rPr lang="en-US" altLang="en-US" sz="1800" b="0" dirty="0" err="1">
                          <a:solidFill>
                            <a:srgbClr val="000000"/>
                          </a:solidFill>
                          <a:latin typeface="Times New Roman" pitchFamily="18" charset="0"/>
                        </a:rPr>
                        <a:t>tripalmitolein</a:t>
                      </a:r>
                      <a:r>
                        <a:rPr lang="en-US" altLang="en-US" sz="1800" b="0" dirty="0">
                          <a:solidFill>
                            <a:srgbClr val="000000"/>
                          </a:solidFill>
                          <a:latin typeface="Times New Roman" pitchFamily="18" charset="0"/>
                        </a:rPr>
                        <a:t>)</a:t>
                      </a:r>
                      <a:endParaRPr lang="en-US" sz="18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latin typeface="+mn-lt"/>
                          <a:ea typeface="Times" charset="0"/>
                          <a:cs typeface="Times New Roman" pitchFamily="18" charset="0"/>
                        </a:rPr>
                        <a:t>condensed structural </a:t>
                      </a:r>
                      <a:r>
                        <a:rPr lang="en-US" altLang="en-US" sz="1800" b="0" dirty="0">
                          <a:solidFill>
                            <a:srgbClr val="000000"/>
                          </a:solidFill>
                          <a:latin typeface="+mn-lt"/>
                        </a:rPr>
                        <a:t>formula</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latin typeface="+mn-lt"/>
                        </a:rPr>
                        <a:t>ester bonds of glycerol and three fatty acids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9042099"/>
                  </a:ext>
                </a:extLst>
              </a:tr>
            </a:tbl>
          </a:graphicData>
        </a:graphic>
      </p:graphicFrame>
    </p:spTree>
    <p:extLst>
      <p:ext uri="{BB962C8B-B14F-4D97-AF65-F5344CB8AC3E}">
        <p14:creationId xmlns:p14="http://schemas.microsoft.com/office/powerpoint/2010/main" val="3412240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E6D0-3949-4662-B5E7-F33FC37CA6B1}"/>
              </a:ext>
            </a:extLst>
          </p:cNvPr>
          <p:cNvSpPr>
            <a:spLocks noGrp="1"/>
          </p:cNvSpPr>
          <p:nvPr>
            <p:ph type="title"/>
          </p:nvPr>
        </p:nvSpPr>
        <p:spPr/>
        <p:txBody>
          <a:bodyPr/>
          <a:lstStyle/>
          <a:p>
            <a:r>
              <a:rPr lang="en-US" sz="3400" dirty="0"/>
              <a:t>Drawing the Structure of a Triacylglycerol </a:t>
            </a:r>
            <a:r>
              <a:rPr lang="en-IN" sz="2000" b="0" dirty="0"/>
              <a:t>(2 of 2)</a:t>
            </a:r>
            <a:endParaRPr lang="en-IN" sz="3400" dirty="0"/>
          </a:p>
        </p:txBody>
      </p:sp>
      <p:sp>
        <p:nvSpPr>
          <p:cNvPr id="3" name="Content Placeholder 2">
            <a:extLst>
              <a:ext uri="{FF2B5EF4-FFF2-40B4-BE49-F238E27FC236}">
                <a16:creationId xmlns:a16="http://schemas.microsoft.com/office/drawing/2014/main" id="{2D437918-8773-4135-B539-93B126A6E37D}"/>
              </a:ext>
            </a:extLst>
          </p:cNvPr>
          <p:cNvSpPr>
            <a:spLocks noGrp="1"/>
          </p:cNvSpPr>
          <p:nvPr>
            <p:ph sz="quarter" idx="13"/>
          </p:nvPr>
        </p:nvSpPr>
        <p:spPr>
          <a:xfrm>
            <a:off x="457200" y="1556328"/>
            <a:ext cx="8229600" cy="832912"/>
          </a:xfrm>
        </p:spPr>
        <p:txBody>
          <a:bodyPr/>
          <a:lstStyle/>
          <a:p>
            <a:pPr marL="432" indent="0">
              <a:buNone/>
            </a:pPr>
            <a:r>
              <a:rPr lang="en-IN" sz="2400" dirty="0"/>
              <a:t>Draw the condensed structural formula for glyceryl </a:t>
            </a:r>
            <a:r>
              <a:rPr lang="en-IN" sz="2400" dirty="0" err="1"/>
              <a:t>tripalmitoleate</a:t>
            </a:r>
            <a:r>
              <a:rPr lang="en-IN" sz="2400" dirty="0"/>
              <a:t> (</a:t>
            </a:r>
            <a:r>
              <a:rPr lang="en-IN" sz="2400" dirty="0" err="1"/>
              <a:t>tripalmitolein</a:t>
            </a:r>
            <a:r>
              <a:rPr lang="en-IN" sz="2400" dirty="0"/>
              <a:t>).</a:t>
            </a:r>
          </a:p>
        </p:txBody>
      </p:sp>
      <p:pic>
        <p:nvPicPr>
          <p:cNvPr id="6" name="Content Placeholder 5" descr="A vertical condensed glycerol molecule shows the 3 O atoms to the right of each C atom of the chain, followed by a single bond, followed by a carbonyl group, thereby composing an ester. For long description in Notes pane, press F6.">
            <a:extLst>
              <a:ext uri="{FF2B5EF4-FFF2-40B4-BE49-F238E27FC236}">
                <a16:creationId xmlns:a16="http://schemas.microsoft.com/office/drawing/2014/main" id="{88F2A6A9-DBBF-4415-B7F0-F5E076C4C665}"/>
              </a:ext>
            </a:extLst>
          </p:cNvPr>
          <p:cNvPicPr>
            <a:picLocks noGrp="1" noChangeAspect="1"/>
          </p:cNvPicPr>
          <p:nvPr>
            <p:ph sz="quarter" idx="14"/>
          </p:nvPr>
        </p:nvPicPr>
        <p:blipFill>
          <a:blip r:embed="rId3"/>
          <a:stretch>
            <a:fillRect/>
          </a:stretch>
        </p:blipFill>
        <p:spPr>
          <a:xfrm>
            <a:off x="1636794" y="2768139"/>
            <a:ext cx="5870413" cy="2801789"/>
          </a:xfrm>
          <a:prstGeom prst="rect">
            <a:avLst/>
          </a:prstGeom>
        </p:spPr>
      </p:pic>
    </p:spTree>
    <p:extLst>
      <p:ext uri="{BB962C8B-B14F-4D97-AF65-F5344CB8AC3E}">
        <p14:creationId xmlns:p14="http://schemas.microsoft.com/office/powerpoint/2010/main" val="1877291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EEF7-2EB9-4E74-B12B-3D899ED2DCD5}"/>
              </a:ext>
            </a:extLst>
          </p:cNvPr>
          <p:cNvSpPr>
            <a:spLocks noGrp="1"/>
          </p:cNvSpPr>
          <p:nvPr>
            <p:ph type="title"/>
          </p:nvPr>
        </p:nvSpPr>
        <p:spPr/>
        <p:txBody>
          <a:bodyPr/>
          <a:lstStyle/>
          <a:p>
            <a:r>
              <a:rPr lang="en-IN" dirty="0"/>
              <a:t>Learning Check</a:t>
            </a:r>
          </a:p>
        </p:txBody>
      </p:sp>
      <p:sp>
        <p:nvSpPr>
          <p:cNvPr id="4" name="Content Placeholder 3">
            <a:extLst>
              <a:ext uri="{FF2B5EF4-FFF2-40B4-BE49-F238E27FC236}">
                <a16:creationId xmlns:a16="http://schemas.microsoft.com/office/drawing/2014/main" id="{24A89234-267A-483F-9EE7-6EE1D05BF001}"/>
              </a:ext>
            </a:extLst>
          </p:cNvPr>
          <p:cNvSpPr>
            <a:spLocks noGrp="1"/>
          </p:cNvSpPr>
          <p:nvPr>
            <p:ph sz="quarter" idx="14"/>
          </p:nvPr>
        </p:nvSpPr>
        <p:spPr>
          <a:xfrm>
            <a:off x="457200" y="1562502"/>
            <a:ext cx="8273845" cy="399033"/>
          </a:xfrm>
        </p:spPr>
        <p:txBody>
          <a:bodyPr/>
          <a:lstStyle/>
          <a:p>
            <a:pPr marL="432" indent="0">
              <a:buNone/>
            </a:pPr>
            <a:r>
              <a:rPr lang="en-US" sz="2400" dirty="0"/>
              <a:t>Draw the condensed structural formula for the triacylglycerol</a:t>
            </a:r>
            <a:endParaRPr lang="en-IN" sz="2400" dirty="0"/>
          </a:p>
        </p:txBody>
      </p:sp>
      <p:sp>
        <p:nvSpPr>
          <p:cNvPr id="5" name="Content Placeholder 4">
            <a:extLst>
              <a:ext uri="{FF2B5EF4-FFF2-40B4-BE49-F238E27FC236}">
                <a16:creationId xmlns:a16="http://schemas.microsoft.com/office/drawing/2014/main" id="{535F3EEC-955F-4DF7-8984-6663156BBD66}"/>
              </a:ext>
            </a:extLst>
          </p:cNvPr>
          <p:cNvSpPr>
            <a:spLocks noGrp="1"/>
          </p:cNvSpPr>
          <p:nvPr>
            <p:ph sz="quarter" idx="15"/>
          </p:nvPr>
        </p:nvSpPr>
        <p:spPr>
          <a:xfrm>
            <a:off x="457200" y="2046619"/>
            <a:ext cx="5840361" cy="401615"/>
          </a:xfrm>
        </p:spPr>
        <p:txBody>
          <a:bodyPr/>
          <a:lstStyle/>
          <a:p>
            <a:pPr marL="432" indent="0">
              <a:buNone/>
            </a:pPr>
            <a:r>
              <a:rPr lang="en-US" sz="2400" dirty="0"/>
              <a:t>containing three molecules of myristic acid</a:t>
            </a:r>
            <a:endParaRPr lang="en-IN" sz="2400" dirty="0"/>
          </a:p>
        </p:txBody>
      </p:sp>
      <p:graphicFrame>
        <p:nvGraphicFramePr>
          <p:cNvPr id="17" name="Object 16" descr="14 to 0&#10;">
            <a:extLst>
              <a:ext uri="{FF2B5EF4-FFF2-40B4-BE49-F238E27FC236}">
                <a16:creationId xmlns:a16="http://schemas.microsoft.com/office/drawing/2014/main" id="{D530E6AC-32BE-4999-B630-9D24D5E1B95A}"/>
              </a:ext>
            </a:extLst>
          </p:cNvPr>
          <p:cNvGraphicFramePr>
            <a:graphicFrameLocks noChangeAspect="1"/>
          </p:cNvGraphicFramePr>
          <p:nvPr>
            <p:extLst/>
          </p:nvPr>
        </p:nvGraphicFramePr>
        <p:xfrm>
          <a:off x="6363604" y="2049191"/>
          <a:ext cx="898666" cy="396470"/>
        </p:xfrm>
        <a:graphic>
          <a:graphicData uri="http://schemas.openxmlformats.org/presentationml/2006/ole">
            <mc:AlternateContent xmlns:mc="http://schemas.openxmlformats.org/markup-compatibility/2006">
              <mc:Choice xmlns:v="urn:schemas-microsoft-com:vml" Requires="v">
                <p:oleObj spid="_x0000_s6150" name="Equation" r:id="rId3" imgW="863280" imgH="380880" progId="Equation.DSMT4">
                  <p:embed/>
                </p:oleObj>
              </mc:Choice>
              <mc:Fallback>
                <p:oleObj name="Equation" r:id="rId3" imgW="863280" imgH="380880" progId="Equation.DSMT4">
                  <p:embed/>
                  <p:pic>
                    <p:nvPicPr>
                      <p:cNvPr id="17" name="Object 16" descr="14 to 0&#10;">
                        <a:extLst>
                          <a:ext uri="{FF2B5EF4-FFF2-40B4-BE49-F238E27FC236}">
                            <a16:creationId xmlns:a16="http://schemas.microsoft.com/office/drawing/2014/main" id="{D530E6AC-32BE-4999-B630-9D24D5E1B95A}"/>
                          </a:ext>
                        </a:extLst>
                      </p:cNvPr>
                      <p:cNvPicPr/>
                      <p:nvPr/>
                    </p:nvPicPr>
                    <p:blipFill>
                      <a:blip r:embed="rId4"/>
                      <a:stretch>
                        <a:fillRect/>
                      </a:stretch>
                    </p:blipFill>
                    <p:spPr>
                      <a:xfrm>
                        <a:off x="6363604" y="2049191"/>
                        <a:ext cx="898666" cy="396470"/>
                      </a:xfrm>
                      <a:prstGeom prst="rect">
                        <a:avLst/>
                      </a:prstGeom>
                    </p:spPr>
                  </p:pic>
                </p:oleObj>
              </mc:Fallback>
            </mc:AlternateContent>
          </a:graphicData>
        </a:graphic>
      </p:graphicFrame>
    </p:spTree>
    <p:extLst>
      <p:ext uri="{BB962C8B-B14F-4D97-AF65-F5344CB8AC3E}">
        <p14:creationId xmlns:p14="http://schemas.microsoft.com/office/powerpoint/2010/main" val="1165328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8EEF7-2EB9-4E74-B12B-3D899ED2DCD5}"/>
              </a:ext>
            </a:extLst>
          </p:cNvPr>
          <p:cNvSpPr>
            <a:spLocks noGrp="1"/>
          </p:cNvSpPr>
          <p:nvPr>
            <p:ph type="title"/>
          </p:nvPr>
        </p:nvSpPr>
        <p:spPr/>
        <p:txBody>
          <a:bodyPr/>
          <a:lstStyle/>
          <a:p>
            <a:r>
              <a:rPr lang="en-IN" dirty="0"/>
              <a:t>Solution</a:t>
            </a:r>
          </a:p>
        </p:txBody>
      </p:sp>
      <p:sp>
        <p:nvSpPr>
          <p:cNvPr id="4" name="Content Placeholder 3">
            <a:extLst>
              <a:ext uri="{FF2B5EF4-FFF2-40B4-BE49-F238E27FC236}">
                <a16:creationId xmlns:a16="http://schemas.microsoft.com/office/drawing/2014/main" id="{24A89234-267A-483F-9EE7-6EE1D05BF001}"/>
              </a:ext>
            </a:extLst>
          </p:cNvPr>
          <p:cNvSpPr>
            <a:spLocks noGrp="1"/>
          </p:cNvSpPr>
          <p:nvPr>
            <p:ph sz="quarter" idx="14"/>
          </p:nvPr>
        </p:nvSpPr>
        <p:spPr>
          <a:xfrm>
            <a:off x="457200" y="1562502"/>
            <a:ext cx="8273845" cy="399033"/>
          </a:xfrm>
        </p:spPr>
        <p:txBody>
          <a:bodyPr/>
          <a:lstStyle/>
          <a:p>
            <a:pPr marL="432" indent="0">
              <a:buNone/>
            </a:pPr>
            <a:r>
              <a:rPr lang="en-US" sz="2400" dirty="0"/>
              <a:t>Draw the condensed structural formula for the triacylglycerol</a:t>
            </a:r>
            <a:endParaRPr lang="en-IN" sz="2400" dirty="0"/>
          </a:p>
        </p:txBody>
      </p:sp>
      <p:sp>
        <p:nvSpPr>
          <p:cNvPr id="5" name="Content Placeholder 4">
            <a:extLst>
              <a:ext uri="{FF2B5EF4-FFF2-40B4-BE49-F238E27FC236}">
                <a16:creationId xmlns:a16="http://schemas.microsoft.com/office/drawing/2014/main" id="{535F3EEC-955F-4DF7-8984-6663156BBD66}"/>
              </a:ext>
            </a:extLst>
          </p:cNvPr>
          <p:cNvSpPr>
            <a:spLocks noGrp="1"/>
          </p:cNvSpPr>
          <p:nvPr>
            <p:ph sz="quarter" idx="15"/>
          </p:nvPr>
        </p:nvSpPr>
        <p:spPr>
          <a:xfrm>
            <a:off x="457200" y="2046619"/>
            <a:ext cx="5840361" cy="401615"/>
          </a:xfrm>
        </p:spPr>
        <p:txBody>
          <a:bodyPr/>
          <a:lstStyle/>
          <a:p>
            <a:pPr marL="432" indent="0">
              <a:buNone/>
            </a:pPr>
            <a:r>
              <a:rPr lang="en-US" sz="2400" dirty="0"/>
              <a:t>containing three molecules of myristic acid</a:t>
            </a:r>
            <a:endParaRPr lang="en-IN" sz="2400" dirty="0"/>
          </a:p>
        </p:txBody>
      </p:sp>
      <p:graphicFrame>
        <p:nvGraphicFramePr>
          <p:cNvPr id="17" name="Object 16" descr="14 to 0&#10;">
            <a:extLst>
              <a:ext uri="{FF2B5EF4-FFF2-40B4-BE49-F238E27FC236}">
                <a16:creationId xmlns:a16="http://schemas.microsoft.com/office/drawing/2014/main" id="{D530E6AC-32BE-4999-B630-9D24D5E1B95A}"/>
              </a:ext>
            </a:extLst>
          </p:cNvPr>
          <p:cNvGraphicFramePr>
            <a:graphicFrameLocks noChangeAspect="1"/>
          </p:cNvGraphicFramePr>
          <p:nvPr>
            <p:extLst/>
          </p:nvPr>
        </p:nvGraphicFramePr>
        <p:xfrm>
          <a:off x="6363604" y="2049191"/>
          <a:ext cx="898666" cy="396470"/>
        </p:xfrm>
        <a:graphic>
          <a:graphicData uri="http://schemas.openxmlformats.org/presentationml/2006/ole">
            <mc:AlternateContent xmlns:mc="http://schemas.openxmlformats.org/markup-compatibility/2006">
              <mc:Choice xmlns:v="urn:schemas-microsoft-com:vml" Requires="v">
                <p:oleObj spid="_x0000_s7174" name="Equation" r:id="rId4" imgW="863280" imgH="380880" progId="Equation.DSMT4">
                  <p:embed/>
                </p:oleObj>
              </mc:Choice>
              <mc:Fallback>
                <p:oleObj name="Equation" r:id="rId4" imgW="863280" imgH="380880" progId="Equation.DSMT4">
                  <p:embed/>
                  <p:pic>
                    <p:nvPicPr>
                      <p:cNvPr id="17" name="Object 16" descr="14 to 0&#10;">
                        <a:extLst>
                          <a:ext uri="{FF2B5EF4-FFF2-40B4-BE49-F238E27FC236}">
                            <a16:creationId xmlns:a16="http://schemas.microsoft.com/office/drawing/2014/main" id="{D530E6AC-32BE-4999-B630-9D24D5E1B95A}"/>
                          </a:ext>
                        </a:extLst>
                      </p:cNvPr>
                      <p:cNvPicPr/>
                      <p:nvPr/>
                    </p:nvPicPr>
                    <p:blipFill>
                      <a:blip r:embed="rId5"/>
                      <a:stretch>
                        <a:fillRect/>
                      </a:stretch>
                    </p:blipFill>
                    <p:spPr>
                      <a:xfrm>
                        <a:off x="6363604" y="2049191"/>
                        <a:ext cx="898666" cy="396470"/>
                      </a:xfrm>
                      <a:prstGeom prst="rect">
                        <a:avLst/>
                      </a:prstGeom>
                    </p:spPr>
                  </p:pic>
                </p:oleObj>
              </mc:Fallback>
            </mc:AlternateContent>
          </a:graphicData>
        </a:graphic>
      </p:graphicFrame>
      <p:pic>
        <p:nvPicPr>
          <p:cNvPr id="7" name="Content Placeholder 6" descr="Three chains are arranged in rows, and the first carbon of each is single bonded below and/or above to each other. For long description in Notes pane, press F6.">
            <a:extLst>
              <a:ext uri="{FF2B5EF4-FFF2-40B4-BE49-F238E27FC236}">
                <a16:creationId xmlns:a16="http://schemas.microsoft.com/office/drawing/2014/main" id="{124977B8-9DFD-4533-989E-1E90599A6B23}"/>
              </a:ext>
            </a:extLst>
          </p:cNvPr>
          <p:cNvPicPr>
            <a:picLocks noGrp="1" noChangeAspect="1"/>
          </p:cNvPicPr>
          <p:nvPr>
            <p:ph sz="quarter" idx="16"/>
          </p:nvPr>
        </p:nvPicPr>
        <p:blipFill>
          <a:blip r:embed="rId6"/>
          <a:stretch>
            <a:fillRect/>
          </a:stretch>
        </p:blipFill>
        <p:spPr>
          <a:xfrm>
            <a:off x="2704576" y="2833204"/>
            <a:ext cx="3734846" cy="2837270"/>
          </a:xfrm>
          <a:prstGeom prst="rect">
            <a:avLst/>
          </a:prstGeom>
        </p:spPr>
      </p:pic>
    </p:spTree>
    <p:extLst>
      <p:ext uri="{BB962C8B-B14F-4D97-AF65-F5344CB8AC3E}">
        <p14:creationId xmlns:p14="http://schemas.microsoft.com/office/powerpoint/2010/main" val="4180310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D209B-AF5D-4C65-9D52-4329E6243772}"/>
              </a:ext>
            </a:extLst>
          </p:cNvPr>
          <p:cNvSpPr>
            <a:spLocks noGrp="1"/>
          </p:cNvSpPr>
          <p:nvPr>
            <p:ph type="title"/>
          </p:nvPr>
        </p:nvSpPr>
        <p:spPr/>
        <p:txBody>
          <a:bodyPr/>
          <a:lstStyle/>
          <a:p>
            <a:r>
              <a:rPr lang="en-US" dirty="0"/>
              <a:t>Melting Points of Fats and Oils</a:t>
            </a:r>
            <a:endParaRPr lang="en-IN" dirty="0"/>
          </a:p>
        </p:txBody>
      </p:sp>
      <p:sp>
        <p:nvSpPr>
          <p:cNvPr id="3" name="Content Placeholder 2">
            <a:extLst>
              <a:ext uri="{FF2B5EF4-FFF2-40B4-BE49-F238E27FC236}">
                <a16:creationId xmlns:a16="http://schemas.microsoft.com/office/drawing/2014/main" id="{A4E8A405-3070-42C0-AF46-7ECC10832A8C}"/>
              </a:ext>
            </a:extLst>
          </p:cNvPr>
          <p:cNvSpPr>
            <a:spLocks noGrp="1"/>
          </p:cNvSpPr>
          <p:nvPr>
            <p:ph sz="quarter" idx="13"/>
          </p:nvPr>
        </p:nvSpPr>
        <p:spPr>
          <a:xfrm>
            <a:off x="457200" y="1556327"/>
            <a:ext cx="8229600" cy="1935903"/>
          </a:xfrm>
        </p:spPr>
        <p:txBody>
          <a:bodyPr/>
          <a:lstStyle/>
          <a:p>
            <a:pPr marL="432" indent="0">
              <a:buNone/>
            </a:pPr>
            <a:r>
              <a:rPr lang="en-US" sz="2400" dirty="0"/>
              <a:t>A </a:t>
            </a:r>
            <a:r>
              <a:rPr lang="en-US" sz="2400" b="1" dirty="0"/>
              <a:t>fat</a:t>
            </a:r>
          </a:p>
          <a:p>
            <a:r>
              <a:rPr lang="en-US" sz="2400" dirty="0"/>
              <a:t>is usually solid at room temperature</a:t>
            </a:r>
          </a:p>
          <a:p>
            <a:r>
              <a:rPr lang="en-US" sz="2400" dirty="0"/>
              <a:t>usually comes from animal sources such as meat, whole milk, butter, and cheese</a:t>
            </a:r>
            <a:endParaRPr lang="en-IN" sz="2400" dirty="0"/>
          </a:p>
        </p:txBody>
      </p:sp>
      <p:sp>
        <p:nvSpPr>
          <p:cNvPr id="4" name="Content Placeholder 3">
            <a:extLst>
              <a:ext uri="{FF2B5EF4-FFF2-40B4-BE49-F238E27FC236}">
                <a16:creationId xmlns:a16="http://schemas.microsoft.com/office/drawing/2014/main" id="{58852E57-7330-42F4-9C67-C65E8A735148}"/>
              </a:ext>
            </a:extLst>
          </p:cNvPr>
          <p:cNvSpPr>
            <a:spLocks noGrp="1"/>
          </p:cNvSpPr>
          <p:nvPr>
            <p:ph sz="quarter" idx="14"/>
          </p:nvPr>
        </p:nvSpPr>
        <p:spPr>
          <a:xfrm>
            <a:off x="457200" y="3619763"/>
            <a:ext cx="8229600" cy="1980937"/>
          </a:xfrm>
        </p:spPr>
        <p:txBody>
          <a:bodyPr/>
          <a:lstStyle/>
          <a:p>
            <a:pPr marL="432" indent="0">
              <a:buNone/>
            </a:pPr>
            <a:r>
              <a:rPr lang="en-US" sz="2400" dirty="0"/>
              <a:t>An </a:t>
            </a:r>
            <a:r>
              <a:rPr lang="en-US" sz="2400" b="1" dirty="0"/>
              <a:t>oil</a:t>
            </a:r>
          </a:p>
          <a:p>
            <a:r>
              <a:rPr lang="en-US" sz="2400" dirty="0"/>
              <a:t>is usually liquid at room temperature</a:t>
            </a:r>
          </a:p>
          <a:p>
            <a:r>
              <a:rPr lang="en-US" sz="2400" dirty="0"/>
              <a:t>is usually obtained from a plant source such as palm oil and coconut oil</a:t>
            </a:r>
            <a:endParaRPr lang="en-IN" sz="2400" dirty="0"/>
          </a:p>
        </p:txBody>
      </p:sp>
    </p:spTree>
    <p:extLst>
      <p:ext uri="{BB962C8B-B14F-4D97-AF65-F5344CB8AC3E}">
        <p14:creationId xmlns:p14="http://schemas.microsoft.com/office/powerpoint/2010/main" val="2325014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3D17-F78F-4726-8769-0D5870897A89}"/>
              </a:ext>
            </a:extLst>
          </p:cNvPr>
          <p:cNvSpPr>
            <a:spLocks noGrp="1"/>
          </p:cNvSpPr>
          <p:nvPr>
            <p:ph type="title"/>
          </p:nvPr>
        </p:nvSpPr>
        <p:spPr/>
        <p:txBody>
          <a:bodyPr/>
          <a:lstStyle/>
          <a:p>
            <a:r>
              <a:rPr lang="en-US" dirty="0"/>
              <a:t>Oils with Unsaturated Fatty Acids</a:t>
            </a:r>
            <a:endParaRPr lang="en-IN" dirty="0"/>
          </a:p>
        </p:txBody>
      </p:sp>
      <p:sp>
        <p:nvSpPr>
          <p:cNvPr id="3" name="Content Placeholder 2">
            <a:extLst>
              <a:ext uri="{FF2B5EF4-FFF2-40B4-BE49-F238E27FC236}">
                <a16:creationId xmlns:a16="http://schemas.microsoft.com/office/drawing/2014/main" id="{FCDF39D7-1472-4CE5-A9A8-85503C47E7D6}"/>
              </a:ext>
            </a:extLst>
          </p:cNvPr>
          <p:cNvSpPr>
            <a:spLocks noGrp="1"/>
          </p:cNvSpPr>
          <p:nvPr>
            <p:ph sz="quarter" idx="13"/>
          </p:nvPr>
        </p:nvSpPr>
        <p:spPr>
          <a:xfrm>
            <a:off x="457199" y="1556327"/>
            <a:ext cx="8362335" cy="3701474"/>
          </a:xfrm>
        </p:spPr>
        <p:txBody>
          <a:bodyPr/>
          <a:lstStyle/>
          <a:p>
            <a:pPr marL="432" indent="0">
              <a:buNone/>
            </a:pPr>
            <a:r>
              <a:rPr lang="en-US" b="1" dirty="0"/>
              <a:t>Oils</a:t>
            </a:r>
            <a:r>
              <a:rPr lang="en-US" dirty="0"/>
              <a:t> from</a:t>
            </a:r>
          </a:p>
          <a:p>
            <a:r>
              <a:rPr lang="en-US" dirty="0"/>
              <a:t>olive and peanut are monounsaturated; they contain large amounts of oleic acid</a:t>
            </a:r>
          </a:p>
          <a:p>
            <a:r>
              <a:rPr lang="en-US" dirty="0"/>
              <a:t>corn, cottonseed, safflower seed, and sunflower seed are polyunsaturated because they contain large amounts of fatty acids with two or more double bonds</a:t>
            </a:r>
          </a:p>
          <a:p>
            <a:r>
              <a:rPr lang="en-US" dirty="0"/>
              <a:t>palm and coconut are solids at room temperature because they consist mostly of saturated fatty acids</a:t>
            </a:r>
            <a:endParaRPr lang="en-IN" dirty="0"/>
          </a:p>
        </p:txBody>
      </p:sp>
    </p:spTree>
    <p:extLst>
      <p:ext uri="{BB962C8B-B14F-4D97-AF65-F5344CB8AC3E}">
        <p14:creationId xmlns:p14="http://schemas.microsoft.com/office/powerpoint/2010/main" val="3200307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E496-CB18-4DC3-8433-ED18A85E55DB}"/>
              </a:ext>
            </a:extLst>
          </p:cNvPr>
          <p:cNvSpPr>
            <a:spLocks noGrp="1"/>
          </p:cNvSpPr>
          <p:nvPr>
            <p:ph type="title"/>
          </p:nvPr>
        </p:nvSpPr>
        <p:spPr/>
        <p:txBody>
          <a:bodyPr/>
          <a:lstStyle/>
          <a:p>
            <a:r>
              <a:rPr lang="en-US" sz="3400" dirty="0"/>
              <a:t>Saturated and Unsaturated Melting Points</a:t>
            </a:r>
            <a:endParaRPr lang="en-IN" sz="3400" dirty="0"/>
          </a:p>
        </p:txBody>
      </p:sp>
      <p:sp>
        <p:nvSpPr>
          <p:cNvPr id="3" name="Content Placeholder 2">
            <a:extLst>
              <a:ext uri="{FF2B5EF4-FFF2-40B4-BE49-F238E27FC236}">
                <a16:creationId xmlns:a16="http://schemas.microsoft.com/office/drawing/2014/main" id="{E169E887-656B-4F41-95C4-9AE213429C56}"/>
              </a:ext>
            </a:extLst>
          </p:cNvPr>
          <p:cNvSpPr>
            <a:spLocks noGrp="1"/>
          </p:cNvSpPr>
          <p:nvPr>
            <p:ph sz="quarter" idx="13"/>
          </p:nvPr>
        </p:nvSpPr>
        <p:spPr>
          <a:xfrm>
            <a:off x="457201" y="1556327"/>
            <a:ext cx="4144296" cy="3443376"/>
          </a:xfrm>
        </p:spPr>
        <p:txBody>
          <a:bodyPr/>
          <a:lstStyle/>
          <a:p>
            <a:pPr marL="432" indent="0">
              <a:buNone/>
            </a:pPr>
            <a:r>
              <a:rPr lang="en-US" sz="2400" dirty="0"/>
              <a:t>Saturated fatty acids</a:t>
            </a:r>
          </a:p>
          <a:p>
            <a:r>
              <a:rPr lang="en-US" sz="2400" dirty="0"/>
              <a:t>have higher melting points than unsaturated fatty acids because they pack together more tightly</a:t>
            </a:r>
          </a:p>
          <a:p>
            <a:r>
              <a:rPr lang="en-US" sz="2400" dirty="0"/>
              <a:t>are usually found in animal fats and in coconut and palm oils</a:t>
            </a:r>
            <a:endParaRPr lang="en-IN" sz="2400" dirty="0"/>
          </a:p>
        </p:txBody>
      </p:sp>
      <p:pic>
        <p:nvPicPr>
          <p:cNvPr id="5" name="Content Placeholder 4" descr="Each acid has a chain of 17 carbons bonded to the carbonyl group, with a cis double bonded between the eighth and ninth carbons. For long description in Notes pane, press F6.">
            <a:extLst>
              <a:ext uri="{FF2B5EF4-FFF2-40B4-BE49-F238E27FC236}">
                <a16:creationId xmlns:a16="http://schemas.microsoft.com/office/drawing/2014/main" id="{CB0BB0AC-D033-4B1B-942A-C0BD71BAB92C}"/>
              </a:ext>
            </a:extLst>
          </p:cNvPr>
          <p:cNvPicPr>
            <a:picLocks noGrp="1" noChangeAspect="1"/>
          </p:cNvPicPr>
          <p:nvPr>
            <p:ph sz="quarter" idx="14"/>
          </p:nvPr>
        </p:nvPicPr>
        <p:blipFill>
          <a:blip r:embed="rId3"/>
          <a:stretch>
            <a:fillRect/>
          </a:stretch>
        </p:blipFill>
        <p:spPr>
          <a:xfrm>
            <a:off x="4975893" y="1768552"/>
            <a:ext cx="3773782" cy="3143916"/>
          </a:xfrm>
          <a:prstGeom prst="rect">
            <a:avLst/>
          </a:prstGeom>
        </p:spPr>
      </p:pic>
    </p:spTree>
    <p:extLst>
      <p:ext uri="{BB962C8B-B14F-4D97-AF65-F5344CB8AC3E}">
        <p14:creationId xmlns:p14="http://schemas.microsoft.com/office/powerpoint/2010/main" val="1527310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E496-CB18-4DC3-8433-ED18A85E55DB}"/>
              </a:ext>
            </a:extLst>
          </p:cNvPr>
          <p:cNvSpPr>
            <a:spLocks noGrp="1"/>
          </p:cNvSpPr>
          <p:nvPr>
            <p:ph type="title"/>
          </p:nvPr>
        </p:nvSpPr>
        <p:spPr/>
        <p:txBody>
          <a:bodyPr/>
          <a:lstStyle/>
          <a:p>
            <a:r>
              <a:rPr lang="en-US" sz="3400" dirty="0"/>
              <a:t>Percent Saturated and Unsaturated Fatty Acids in Fats and Oils</a:t>
            </a:r>
            <a:endParaRPr lang="en-IN" sz="3400" dirty="0"/>
          </a:p>
        </p:txBody>
      </p:sp>
      <p:sp>
        <p:nvSpPr>
          <p:cNvPr id="3" name="Content Placeholder 2">
            <a:extLst>
              <a:ext uri="{FF2B5EF4-FFF2-40B4-BE49-F238E27FC236}">
                <a16:creationId xmlns:a16="http://schemas.microsoft.com/office/drawing/2014/main" id="{E169E887-656B-4F41-95C4-9AE213429C56}"/>
              </a:ext>
            </a:extLst>
          </p:cNvPr>
          <p:cNvSpPr>
            <a:spLocks noGrp="1"/>
          </p:cNvSpPr>
          <p:nvPr>
            <p:ph sz="quarter" idx="13"/>
          </p:nvPr>
        </p:nvSpPr>
        <p:spPr>
          <a:xfrm>
            <a:off x="457201" y="1556327"/>
            <a:ext cx="8052618" cy="1201621"/>
          </a:xfrm>
        </p:spPr>
        <p:txBody>
          <a:bodyPr/>
          <a:lstStyle/>
          <a:p>
            <a:pPr marL="432" indent="0">
              <a:buNone/>
            </a:pPr>
            <a:r>
              <a:rPr lang="en-US" sz="2400" dirty="0"/>
              <a:t>Vegetable oils have low melting points because they have a higher percentage of unsaturated fatty acids than do animal fats.</a:t>
            </a:r>
            <a:endParaRPr lang="en-IN" sz="2400" dirty="0"/>
          </a:p>
        </p:txBody>
      </p:sp>
      <p:pic>
        <p:nvPicPr>
          <p:cNvPr id="7" name="Content Placeholder 6" descr="The bar graph indicates percentages of polyunsaturated, monounsaturated, and saturated fatty acids in mass per mass, for solids and liquids. For long description in Notes pane, press F6.  ">
            <a:extLst>
              <a:ext uri="{FF2B5EF4-FFF2-40B4-BE49-F238E27FC236}">
                <a16:creationId xmlns:a16="http://schemas.microsoft.com/office/drawing/2014/main" id="{A2DF8B32-6458-4B0E-BACA-15BE2FE5D1AC}"/>
              </a:ext>
            </a:extLst>
          </p:cNvPr>
          <p:cNvPicPr>
            <a:picLocks noGrp="1" noChangeAspect="1"/>
          </p:cNvPicPr>
          <p:nvPr>
            <p:ph sz="quarter" idx="14"/>
          </p:nvPr>
        </p:nvPicPr>
        <p:blipFill>
          <a:blip r:embed="rId3"/>
          <a:stretch>
            <a:fillRect/>
          </a:stretch>
        </p:blipFill>
        <p:spPr>
          <a:xfrm>
            <a:off x="1934043" y="2840847"/>
            <a:ext cx="5098935" cy="3458308"/>
          </a:xfrm>
          <a:prstGeom prst="rect">
            <a:avLst/>
          </a:prstGeom>
        </p:spPr>
      </p:pic>
    </p:spTree>
    <p:extLst>
      <p:ext uri="{BB962C8B-B14F-4D97-AF65-F5344CB8AC3E}">
        <p14:creationId xmlns:p14="http://schemas.microsoft.com/office/powerpoint/2010/main" val="1819246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F4F41-E37A-46C7-8DD8-A98059093D7E}"/>
              </a:ext>
            </a:extLst>
          </p:cNvPr>
          <p:cNvSpPr>
            <a:spLocks noGrp="1"/>
          </p:cNvSpPr>
          <p:nvPr>
            <p:ph type="title"/>
          </p:nvPr>
        </p:nvSpPr>
        <p:spPr/>
        <p:txBody>
          <a:bodyPr/>
          <a:lstStyle/>
          <a:p>
            <a:r>
              <a:rPr lang="en-IN" dirty="0"/>
              <a:t>General Structure of Lipids</a:t>
            </a:r>
          </a:p>
        </p:txBody>
      </p:sp>
      <p:pic>
        <p:nvPicPr>
          <p:cNvPr id="5" name="Content Placeholder 4" descr="Lipids contain either fatty acids or steroids.  For long description in Notes pane, press F6.">
            <a:extLst>
              <a:ext uri="{FF2B5EF4-FFF2-40B4-BE49-F238E27FC236}">
                <a16:creationId xmlns:a16="http://schemas.microsoft.com/office/drawing/2014/main" id="{A92BCF5C-CAF3-4776-B5BF-8694530B43E6}"/>
              </a:ext>
            </a:extLst>
          </p:cNvPr>
          <p:cNvPicPr>
            <a:picLocks noGrp="1" noChangeAspect="1"/>
          </p:cNvPicPr>
          <p:nvPr>
            <p:ph sz="quarter" idx="13"/>
          </p:nvPr>
        </p:nvPicPr>
        <p:blipFill>
          <a:blip r:embed="rId3"/>
          <a:stretch>
            <a:fillRect/>
          </a:stretch>
        </p:blipFill>
        <p:spPr>
          <a:xfrm>
            <a:off x="1099389" y="1814487"/>
            <a:ext cx="6945221" cy="3019424"/>
          </a:xfrm>
          <a:prstGeom prst="rect">
            <a:avLst/>
          </a:prstGeom>
        </p:spPr>
      </p:pic>
      <p:sp>
        <p:nvSpPr>
          <p:cNvPr id="4" name="Content Placeholder 3">
            <a:extLst>
              <a:ext uri="{FF2B5EF4-FFF2-40B4-BE49-F238E27FC236}">
                <a16:creationId xmlns:a16="http://schemas.microsoft.com/office/drawing/2014/main" id="{BA876775-BA1E-415D-B927-A10561F8F83E}"/>
              </a:ext>
            </a:extLst>
          </p:cNvPr>
          <p:cNvSpPr>
            <a:spLocks noGrp="1"/>
          </p:cNvSpPr>
          <p:nvPr>
            <p:ph sz="quarter" idx="14"/>
          </p:nvPr>
        </p:nvSpPr>
        <p:spPr>
          <a:xfrm>
            <a:off x="457200" y="5220929"/>
            <a:ext cx="8229600" cy="856021"/>
          </a:xfrm>
        </p:spPr>
        <p:txBody>
          <a:bodyPr/>
          <a:lstStyle/>
          <a:p>
            <a:pPr marL="432" indent="0">
              <a:buNone/>
            </a:pPr>
            <a:r>
              <a:rPr lang="en-US" sz="2400" dirty="0"/>
              <a:t>Lipids are naturally occurring biomolecules, which are soluble in organic solvents but not in water.</a:t>
            </a:r>
            <a:endParaRPr lang="en-IN" sz="2400" dirty="0"/>
          </a:p>
        </p:txBody>
      </p:sp>
    </p:spTree>
    <p:extLst>
      <p:ext uri="{BB962C8B-B14F-4D97-AF65-F5344CB8AC3E}">
        <p14:creationId xmlns:p14="http://schemas.microsoft.com/office/powerpoint/2010/main" val="3252736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5325-EEFE-43C5-93A9-829925C7B6CA}"/>
              </a:ext>
            </a:extLst>
          </p:cNvPr>
          <p:cNvSpPr>
            <a:spLocks noGrp="1"/>
          </p:cNvSpPr>
          <p:nvPr>
            <p:ph type="title"/>
          </p:nvPr>
        </p:nvSpPr>
        <p:spPr/>
        <p:txBody>
          <a:bodyPr/>
          <a:lstStyle/>
          <a:p>
            <a:r>
              <a:rPr lang="en-US" sz="3400" dirty="0"/>
              <a:t>15.4 Chemical Properties of Triacylglycerols</a:t>
            </a:r>
            <a:endParaRPr lang="en-IN" sz="3400" dirty="0"/>
          </a:p>
        </p:txBody>
      </p:sp>
      <p:sp>
        <p:nvSpPr>
          <p:cNvPr id="4" name="Content Placeholder 3">
            <a:extLst>
              <a:ext uri="{FF2B5EF4-FFF2-40B4-BE49-F238E27FC236}">
                <a16:creationId xmlns:a16="http://schemas.microsoft.com/office/drawing/2014/main" id="{CD583509-8416-4F5C-8B2D-FEFFB9875E02}"/>
              </a:ext>
            </a:extLst>
          </p:cNvPr>
          <p:cNvSpPr>
            <a:spLocks noGrp="1"/>
          </p:cNvSpPr>
          <p:nvPr>
            <p:ph sz="quarter" idx="14"/>
          </p:nvPr>
        </p:nvSpPr>
        <p:spPr>
          <a:xfrm>
            <a:off x="457200" y="1547756"/>
            <a:ext cx="8273845" cy="1136450"/>
          </a:xfrm>
        </p:spPr>
        <p:txBody>
          <a:bodyPr/>
          <a:lstStyle/>
          <a:p>
            <a:pPr marL="432" indent="0">
              <a:buNone/>
            </a:pPr>
            <a:r>
              <a:rPr lang="en-US" sz="2400" dirty="0"/>
              <a:t>Many soft margarines, stick margarines, and solid shortenings are produced by the partial hydrogenation of vegetable oils.</a:t>
            </a:r>
          </a:p>
        </p:txBody>
      </p:sp>
      <p:pic>
        <p:nvPicPr>
          <p:cNvPr id="17" name="Content Placeholder 16" descr="A knife holds margarine and sits on top of a container of margarine.">
            <a:extLst>
              <a:ext uri="{FF2B5EF4-FFF2-40B4-BE49-F238E27FC236}">
                <a16:creationId xmlns:a16="http://schemas.microsoft.com/office/drawing/2014/main" id="{49F75213-1FF7-48E8-A083-04424DF178C7}"/>
              </a:ext>
            </a:extLst>
          </p:cNvPr>
          <p:cNvPicPr>
            <a:picLocks noGrp="1" noChangeAspect="1"/>
          </p:cNvPicPr>
          <p:nvPr>
            <p:ph sz="quarter" idx="15"/>
          </p:nvPr>
        </p:nvPicPr>
        <p:blipFill>
          <a:blip r:embed="rId2"/>
          <a:stretch>
            <a:fillRect/>
          </a:stretch>
        </p:blipFill>
        <p:spPr>
          <a:xfrm>
            <a:off x="3109173" y="2856358"/>
            <a:ext cx="2969897" cy="2150427"/>
          </a:xfrm>
          <a:prstGeom prst="rect">
            <a:avLst/>
          </a:prstGeom>
        </p:spPr>
      </p:pic>
      <p:sp>
        <p:nvSpPr>
          <p:cNvPr id="3" name="Content Placeholder 2">
            <a:extLst>
              <a:ext uri="{FF2B5EF4-FFF2-40B4-BE49-F238E27FC236}">
                <a16:creationId xmlns:a16="http://schemas.microsoft.com/office/drawing/2014/main" id="{5FB2FC70-34BA-4BB5-B709-12ADF28A4EB9}"/>
              </a:ext>
            </a:extLst>
          </p:cNvPr>
          <p:cNvSpPr>
            <a:spLocks noGrp="1"/>
          </p:cNvSpPr>
          <p:nvPr>
            <p:ph sz="quarter" idx="16"/>
          </p:nvPr>
        </p:nvSpPr>
        <p:spPr>
          <a:xfrm>
            <a:off x="457200" y="5154350"/>
            <a:ext cx="8067368" cy="1172703"/>
          </a:xfrm>
        </p:spPr>
        <p:txBody>
          <a:bodyPr/>
          <a:lstStyle/>
          <a:p>
            <a:pPr marL="432" indent="0">
              <a:buNone/>
            </a:pPr>
            <a:r>
              <a:rPr lang="en-US" sz="2400" b="1" dirty="0"/>
              <a:t>Learning Goal</a:t>
            </a:r>
            <a:r>
              <a:rPr lang="en-US" sz="2400" dirty="0"/>
              <a:t> Draw the condensed structural or line-angle formula for the products of a triacylglycerol that undergoes hydrogenation, hydrolysis, or saponification.</a:t>
            </a:r>
          </a:p>
        </p:txBody>
      </p:sp>
    </p:spTree>
    <p:extLst>
      <p:ext uri="{BB962C8B-B14F-4D97-AF65-F5344CB8AC3E}">
        <p14:creationId xmlns:p14="http://schemas.microsoft.com/office/powerpoint/2010/main" val="727679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5325-EEFE-43C5-93A9-829925C7B6CA}"/>
              </a:ext>
            </a:extLst>
          </p:cNvPr>
          <p:cNvSpPr>
            <a:spLocks noGrp="1"/>
          </p:cNvSpPr>
          <p:nvPr>
            <p:ph type="title"/>
          </p:nvPr>
        </p:nvSpPr>
        <p:spPr/>
        <p:txBody>
          <a:bodyPr/>
          <a:lstStyle/>
          <a:p>
            <a:r>
              <a:rPr lang="en-IN" dirty="0"/>
              <a:t>Triacylglycerols: Hydrogenation</a:t>
            </a:r>
          </a:p>
        </p:txBody>
      </p:sp>
      <p:pic>
        <p:nvPicPr>
          <p:cNvPr id="7" name="Content Placeholder 6" descr="Core chemistry skill, drawing the products for the hydrogenation, hydrolysis, and saponification of a triacylglycerol.">
            <a:extLst>
              <a:ext uri="{FF2B5EF4-FFF2-40B4-BE49-F238E27FC236}">
                <a16:creationId xmlns:a16="http://schemas.microsoft.com/office/drawing/2014/main" id="{938F06D6-FFE5-4636-A6A7-3094D4034BD6}"/>
              </a:ext>
            </a:extLst>
          </p:cNvPr>
          <p:cNvPicPr>
            <a:picLocks noGrp="1" noChangeAspect="1"/>
          </p:cNvPicPr>
          <p:nvPr>
            <p:ph sz="quarter" idx="15"/>
          </p:nvPr>
        </p:nvPicPr>
        <p:blipFill>
          <a:blip r:embed="rId2"/>
          <a:stretch>
            <a:fillRect/>
          </a:stretch>
        </p:blipFill>
        <p:spPr>
          <a:xfrm>
            <a:off x="544232" y="1553410"/>
            <a:ext cx="2405972" cy="911991"/>
          </a:xfrm>
          <a:prstGeom prst="rect">
            <a:avLst/>
          </a:prstGeom>
        </p:spPr>
      </p:pic>
      <p:sp>
        <p:nvSpPr>
          <p:cNvPr id="4" name="Content Placeholder 3">
            <a:extLst>
              <a:ext uri="{FF2B5EF4-FFF2-40B4-BE49-F238E27FC236}">
                <a16:creationId xmlns:a16="http://schemas.microsoft.com/office/drawing/2014/main" id="{CD583509-8416-4F5C-8B2D-FEFFB9875E02}"/>
              </a:ext>
            </a:extLst>
          </p:cNvPr>
          <p:cNvSpPr>
            <a:spLocks noGrp="1"/>
          </p:cNvSpPr>
          <p:nvPr>
            <p:ph sz="quarter" idx="14"/>
          </p:nvPr>
        </p:nvSpPr>
        <p:spPr>
          <a:xfrm>
            <a:off x="457201" y="2580140"/>
            <a:ext cx="8140700" cy="2272076"/>
          </a:xfrm>
        </p:spPr>
        <p:txBody>
          <a:bodyPr/>
          <a:lstStyle/>
          <a:p>
            <a:pPr marL="432" indent="0">
              <a:buNone/>
            </a:pPr>
            <a:r>
              <a:rPr lang="en-US" sz="2400" dirty="0"/>
              <a:t>In </a:t>
            </a:r>
            <a:r>
              <a:rPr lang="en-US" sz="2400" b="1" dirty="0"/>
              <a:t>hydrogenation reactions,</a:t>
            </a:r>
          </a:p>
          <a:p>
            <a:r>
              <a:rPr lang="en-US" sz="2400" dirty="0"/>
              <a:t>double bonds in unsaturated fatty acids react with hydrogen gas to produce carbon–carbon single bonds</a:t>
            </a:r>
          </a:p>
          <a:p>
            <a:r>
              <a:rPr lang="en-US" sz="2400" dirty="0"/>
              <a:t>hydrogen gas is bubbled through the heated oil, typically in the presence of a nickel catalyst</a:t>
            </a:r>
          </a:p>
        </p:txBody>
      </p:sp>
      <p:pic>
        <p:nvPicPr>
          <p:cNvPr id="8" name="Content Placeholder 7" descr="A hydrogenation reaction of a carbon double bond uses hydrogen gas, H 2, in the presence of nickel, Ni, to produce a single bond between carbons. Each carbon atom is single bonded to 2 hydrogen atoms.">
            <a:extLst>
              <a:ext uri="{FF2B5EF4-FFF2-40B4-BE49-F238E27FC236}">
                <a16:creationId xmlns:a16="http://schemas.microsoft.com/office/drawing/2014/main" id="{535CA687-3FA4-4AB6-A4DC-EBFF97724259}"/>
              </a:ext>
            </a:extLst>
          </p:cNvPr>
          <p:cNvPicPr>
            <a:picLocks noGrp="1" noChangeAspect="1"/>
          </p:cNvPicPr>
          <p:nvPr>
            <p:ph sz="quarter" idx="16"/>
          </p:nvPr>
        </p:nvPicPr>
        <p:blipFill>
          <a:blip r:embed="rId3"/>
          <a:stretch>
            <a:fillRect/>
          </a:stretch>
        </p:blipFill>
        <p:spPr>
          <a:xfrm>
            <a:off x="2029399" y="4987187"/>
            <a:ext cx="4923277" cy="1419526"/>
          </a:xfrm>
          <a:prstGeom prst="rect">
            <a:avLst/>
          </a:prstGeom>
        </p:spPr>
      </p:pic>
    </p:spTree>
    <p:extLst>
      <p:ext uri="{BB962C8B-B14F-4D97-AF65-F5344CB8AC3E}">
        <p14:creationId xmlns:p14="http://schemas.microsoft.com/office/powerpoint/2010/main" val="3515049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B9C2-0A94-4146-AD44-C5419798E74D}"/>
              </a:ext>
            </a:extLst>
          </p:cNvPr>
          <p:cNvSpPr>
            <a:spLocks noGrp="1"/>
          </p:cNvSpPr>
          <p:nvPr>
            <p:ph type="title"/>
          </p:nvPr>
        </p:nvSpPr>
        <p:spPr/>
        <p:txBody>
          <a:bodyPr/>
          <a:lstStyle/>
          <a:p>
            <a:r>
              <a:rPr lang="en-IN" dirty="0"/>
              <a:t>Hydrogenation Reactions </a:t>
            </a:r>
            <a:r>
              <a:rPr lang="en-IN" sz="2000" b="0" dirty="0"/>
              <a:t>(1 of 2)</a:t>
            </a:r>
            <a:endParaRPr lang="en-IN" dirty="0"/>
          </a:p>
        </p:txBody>
      </p:sp>
      <p:sp>
        <p:nvSpPr>
          <p:cNvPr id="3" name="Content Placeholder 2">
            <a:extLst>
              <a:ext uri="{FF2B5EF4-FFF2-40B4-BE49-F238E27FC236}">
                <a16:creationId xmlns:a16="http://schemas.microsoft.com/office/drawing/2014/main" id="{0646291D-85E4-44DE-B153-9F825840C12D}"/>
              </a:ext>
            </a:extLst>
          </p:cNvPr>
          <p:cNvSpPr>
            <a:spLocks noGrp="1"/>
          </p:cNvSpPr>
          <p:nvPr>
            <p:ph sz="quarter" idx="13"/>
          </p:nvPr>
        </p:nvSpPr>
        <p:spPr>
          <a:xfrm>
            <a:off x="457200" y="1556327"/>
            <a:ext cx="8008374" cy="1174173"/>
          </a:xfrm>
        </p:spPr>
        <p:txBody>
          <a:bodyPr/>
          <a:lstStyle/>
          <a:p>
            <a:pPr marL="432" indent="0">
              <a:buNone/>
            </a:pPr>
            <a:r>
              <a:rPr lang="en-US" sz="2400" dirty="0"/>
              <a:t>When hydrogen adds to all of the double bonds of glyceryl trioleate (</a:t>
            </a:r>
            <a:r>
              <a:rPr lang="en-US" sz="2400" dirty="0" err="1"/>
              <a:t>triolein</a:t>
            </a:r>
            <a:r>
              <a:rPr lang="en-US" sz="2400" dirty="0"/>
              <a:t>) using a nickel catalyst, the product is the saturated fat glyceryl </a:t>
            </a:r>
            <a:r>
              <a:rPr lang="en-US" sz="2400" dirty="0" err="1"/>
              <a:t>tristearate</a:t>
            </a:r>
            <a:r>
              <a:rPr lang="en-US" sz="2400" dirty="0"/>
              <a:t> (tristearin).</a:t>
            </a:r>
            <a:endParaRPr lang="en-IN" sz="2400" dirty="0"/>
          </a:p>
        </p:txBody>
      </p:sp>
      <p:pic>
        <p:nvPicPr>
          <p:cNvPr id="5" name="Content Placeholder 4" descr="Glycerol trioleate (triolein) reacts with nickel to yield glyceryl tristearate (tristearin). For long description in Notes pane, press F6.  ">
            <a:extLst>
              <a:ext uri="{FF2B5EF4-FFF2-40B4-BE49-F238E27FC236}">
                <a16:creationId xmlns:a16="http://schemas.microsoft.com/office/drawing/2014/main" id="{70D15C41-3455-419E-994A-24CC29BBEE28}"/>
              </a:ext>
            </a:extLst>
          </p:cNvPr>
          <p:cNvPicPr>
            <a:picLocks noGrp="1" noChangeAspect="1"/>
          </p:cNvPicPr>
          <p:nvPr>
            <p:ph sz="quarter" idx="14"/>
          </p:nvPr>
        </p:nvPicPr>
        <p:blipFill>
          <a:blip r:embed="rId3"/>
          <a:stretch>
            <a:fillRect/>
          </a:stretch>
        </p:blipFill>
        <p:spPr>
          <a:xfrm>
            <a:off x="793738" y="3261989"/>
            <a:ext cx="7556525" cy="2315528"/>
          </a:xfrm>
          <a:prstGeom prst="rect">
            <a:avLst/>
          </a:prstGeom>
        </p:spPr>
      </p:pic>
    </p:spTree>
    <p:extLst>
      <p:ext uri="{BB962C8B-B14F-4D97-AF65-F5344CB8AC3E}">
        <p14:creationId xmlns:p14="http://schemas.microsoft.com/office/powerpoint/2010/main" val="2504711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00838-AE13-40CC-9A1D-FDB2F2BD9CFD}"/>
              </a:ext>
            </a:extLst>
          </p:cNvPr>
          <p:cNvSpPr>
            <a:spLocks noGrp="1"/>
          </p:cNvSpPr>
          <p:nvPr>
            <p:ph type="title"/>
          </p:nvPr>
        </p:nvSpPr>
        <p:spPr/>
        <p:txBody>
          <a:bodyPr/>
          <a:lstStyle/>
          <a:p>
            <a:r>
              <a:rPr lang="en-IN" dirty="0"/>
              <a:t>Hydrogenation Reactions </a:t>
            </a:r>
            <a:r>
              <a:rPr lang="en-IN" sz="2000" b="0" dirty="0"/>
              <a:t>(2 of 2)</a:t>
            </a:r>
            <a:endParaRPr lang="en-IN" dirty="0"/>
          </a:p>
        </p:txBody>
      </p:sp>
      <p:sp>
        <p:nvSpPr>
          <p:cNvPr id="3" name="Content Placeholder 2">
            <a:extLst>
              <a:ext uri="{FF2B5EF4-FFF2-40B4-BE49-F238E27FC236}">
                <a16:creationId xmlns:a16="http://schemas.microsoft.com/office/drawing/2014/main" id="{B49283BA-3FF1-404F-B761-979F3107D584}"/>
              </a:ext>
            </a:extLst>
          </p:cNvPr>
          <p:cNvSpPr>
            <a:spLocks noGrp="1"/>
          </p:cNvSpPr>
          <p:nvPr>
            <p:ph sz="quarter" idx="13"/>
          </p:nvPr>
        </p:nvSpPr>
        <p:spPr>
          <a:xfrm>
            <a:off x="457200" y="1556326"/>
            <a:ext cx="4454013" cy="4475763"/>
          </a:xfrm>
        </p:spPr>
        <p:txBody>
          <a:bodyPr/>
          <a:lstStyle/>
          <a:p>
            <a:pPr marL="432" indent="0">
              <a:buNone/>
            </a:pPr>
            <a:r>
              <a:rPr lang="en-US" sz="2400" dirty="0"/>
              <a:t>In commercial </a:t>
            </a:r>
            <a:r>
              <a:rPr lang="en-US" sz="2400" b="1" dirty="0"/>
              <a:t>hydrogenation</a:t>
            </a:r>
            <a:r>
              <a:rPr lang="en-US" sz="2400" dirty="0"/>
              <a:t>,</a:t>
            </a:r>
          </a:p>
          <a:p>
            <a:r>
              <a:rPr lang="en-US" sz="2400" dirty="0"/>
              <a:t>the addition of hydrogen is stopped before all the double bonds in a liquid vegetable oil become completely saturated</a:t>
            </a:r>
          </a:p>
          <a:p>
            <a:r>
              <a:rPr lang="en-US" sz="2400" dirty="0"/>
              <a:t>the partial hydrogenation of a liquid vegetable oil changes it to a soft, semisolid fat</a:t>
            </a:r>
          </a:p>
          <a:p>
            <a:r>
              <a:rPr lang="en-US" sz="2400" dirty="0"/>
              <a:t>the more saturated product has a higher melting point</a:t>
            </a:r>
          </a:p>
        </p:txBody>
      </p:sp>
      <p:pic>
        <p:nvPicPr>
          <p:cNvPr id="5" name="Content Placeholder 4" descr="A knife holds margarine and sits on top of a container of margarine.">
            <a:extLst>
              <a:ext uri="{FF2B5EF4-FFF2-40B4-BE49-F238E27FC236}">
                <a16:creationId xmlns:a16="http://schemas.microsoft.com/office/drawing/2014/main" id="{0EC475E6-2E81-4DE3-96EC-92E93D125F49}"/>
              </a:ext>
            </a:extLst>
          </p:cNvPr>
          <p:cNvPicPr>
            <a:picLocks noGrp="1" noChangeAspect="1"/>
          </p:cNvPicPr>
          <p:nvPr>
            <p:ph sz="quarter" idx="14"/>
          </p:nvPr>
        </p:nvPicPr>
        <p:blipFill>
          <a:blip r:embed="rId2"/>
          <a:stretch>
            <a:fillRect/>
          </a:stretch>
        </p:blipFill>
        <p:spPr>
          <a:xfrm>
            <a:off x="5489438" y="2192972"/>
            <a:ext cx="3197362" cy="2315528"/>
          </a:xfrm>
          <a:prstGeom prst="rect">
            <a:avLst/>
          </a:prstGeom>
        </p:spPr>
      </p:pic>
    </p:spTree>
    <p:extLst>
      <p:ext uri="{BB962C8B-B14F-4D97-AF65-F5344CB8AC3E}">
        <p14:creationId xmlns:p14="http://schemas.microsoft.com/office/powerpoint/2010/main" val="842711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D204-1F06-4A87-8F8C-7BB76093A73F}"/>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EA91D955-36E9-469C-8EA9-1CE6E0D22C39}"/>
              </a:ext>
            </a:extLst>
          </p:cNvPr>
          <p:cNvSpPr>
            <a:spLocks noGrp="1"/>
          </p:cNvSpPr>
          <p:nvPr>
            <p:ph sz="quarter" idx="13"/>
          </p:nvPr>
        </p:nvSpPr>
        <p:spPr/>
        <p:txBody>
          <a:bodyPr/>
          <a:lstStyle/>
          <a:p>
            <a:pPr marL="432" indent="0">
              <a:buNone/>
            </a:pPr>
            <a:r>
              <a:rPr lang="en-US" dirty="0"/>
              <a:t>What products are obtained from the complete hydrogenation of glyceryl trioleate?</a:t>
            </a:r>
          </a:p>
          <a:p>
            <a:pPr marL="432" indent="0">
              <a:buNone/>
            </a:pPr>
            <a:r>
              <a:rPr lang="en-US" dirty="0">
                <a:solidFill>
                  <a:schemeClr val="tx2"/>
                </a:solidFill>
              </a:rPr>
              <a:t>A.</a:t>
            </a:r>
            <a:r>
              <a:rPr lang="en-US" b="1" dirty="0">
                <a:solidFill>
                  <a:schemeClr val="tx2"/>
                </a:solidFill>
              </a:rPr>
              <a:t> </a:t>
            </a:r>
            <a:r>
              <a:rPr lang="en-US" dirty="0"/>
              <a:t>glycerol and three oleic acids</a:t>
            </a:r>
          </a:p>
          <a:p>
            <a:pPr marL="432" indent="0">
              <a:buNone/>
            </a:pPr>
            <a:r>
              <a:rPr lang="en-US" dirty="0">
                <a:solidFill>
                  <a:schemeClr val="tx2"/>
                </a:solidFill>
              </a:rPr>
              <a:t>B.</a:t>
            </a:r>
            <a:r>
              <a:rPr lang="en-US" b="1" dirty="0">
                <a:solidFill>
                  <a:schemeClr val="tx2"/>
                </a:solidFill>
              </a:rPr>
              <a:t> </a:t>
            </a:r>
            <a:r>
              <a:rPr lang="en-US" dirty="0"/>
              <a:t>glyceryltristearate</a:t>
            </a:r>
          </a:p>
          <a:p>
            <a:pPr marL="432" indent="0">
              <a:buNone/>
            </a:pPr>
            <a:r>
              <a:rPr lang="en-US" dirty="0">
                <a:solidFill>
                  <a:schemeClr val="tx2"/>
                </a:solidFill>
              </a:rPr>
              <a:t>C.</a:t>
            </a:r>
            <a:r>
              <a:rPr lang="en-US" b="1" dirty="0">
                <a:solidFill>
                  <a:schemeClr val="tx2"/>
                </a:solidFill>
              </a:rPr>
              <a:t> </a:t>
            </a:r>
            <a:r>
              <a:rPr lang="en-US" dirty="0"/>
              <a:t>glycerol and three stearic acids</a:t>
            </a:r>
            <a:endParaRPr lang="en-IN" dirty="0"/>
          </a:p>
        </p:txBody>
      </p:sp>
    </p:spTree>
    <p:extLst>
      <p:ext uri="{BB962C8B-B14F-4D97-AF65-F5344CB8AC3E}">
        <p14:creationId xmlns:p14="http://schemas.microsoft.com/office/powerpoint/2010/main" val="2886510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D204-1F06-4A87-8F8C-7BB76093A73F}"/>
              </a:ext>
            </a:extLst>
          </p:cNvPr>
          <p:cNvSpPr>
            <a:spLocks noGrp="1"/>
          </p:cNvSpPr>
          <p:nvPr>
            <p:ph type="title"/>
          </p:nvPr>
        </p:nvSpPr>
        <p:spPr/>
        <p:txBody>
          <a:bodyPr/>
          <a:lstStyle/>
          <a:p>
            <a:r>
              <a:rPr lang="en-IN" dirty="0"/>
              <a:t>Solution 1</a:t>
            </a:r>
          </a:p>
        </p:txBody>
      </p:sp>
      <p:sp>
        <p:nvSpPr>
          <p:cNvPr id="3" name="Content Placeholder 2">
            <a:extLst>
              <a:ext uri="{FF2B5EF4-FFF2-40B4-BE49-F238E27FC236}">
                <a16:creationId xmlns:a16="http://schemas.microsoft.com/office/drawing/2014/main" id="{EA91D955-36E9-469C-8EA9-1CE6E0D22C39}"/>
              </a:ext>
            </a:extLst>
          </p:cNvPr>
          <p:cNvSpPr>
            <a:spLocks noGrp="1"/>
          </p:cNvSpPr>
          <p:nvPr>
            <p:ph sz="quarter" idx="13"/>
          </p:nvPr>
        </p:nvSpPr>
        <p:spPr/>
        <p:txBody>
          <a:bodyPr/>
          <a:lstStyle/>
          <a:p>
            <a:pPr marL="432" indent="0">
              <a:buNone/>
            </a:pPr>
            <a:r>
              <a:rPr lang="en-US" dirty="0"/>
              <a:t>What products are obtained from the complete hydrogenation of glyceryl trioleate?</a:t>
            </a:r>
          </a:p>
          <a:p>
            <a:pPr marL="432" indent="0">
              <a:buNone/>
            </a:pPr>
            <a:r>
              <a:rPr lang="en-US" dirty="0">
                <a:solidFill>
                  <a:schemeClr val="tx2"/>
                </a:solidFill>
              </a:rPr>
              <a:t>B.</a:t>
            </a:r>
            <a:r>
              <a:rPr lang="en-US" b="1" dirty="0"/>
              <a:t> </a:t>
            </a:r>
            <a:r>
              <a:rPr lang="en-US" dirty="0"/>
              <a:t>glyceryltristearate</a:t>
            </a:r>
          </a:p>
        </p:txBody>
      </p:sp>
    </p:spTree>
    <p:extLst>
      <p:ext uri="{BB962C8B-B14F-4D97-AF65-F5344CB8AC3E}">
        <p14:creationId xmlns:p14="http://schemas.microsoft.com/office/powerpoint/2010/main" val="1765531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5325-EEFE-43C5-93A9-829925C7B6CA}"/>
              </a:ext>
            </a:extLst>
          </p:cNvPr>
          <p:cNvSpPr>
            <a:spLocks noGrp="1"/>
          </p:cNvSpPr>
          <p:nvPr>
            <p:ph type="title"/>
          </p:nvPr>
        </p:nvSpPr>
        <p:spPr/>
        <p:txBody>
          <a:bodyPr/>
          <a:lstStyle/>
          <a:p>
            <a:r>
              <a:rPr lang="en-US" sz="3400" dirty="0"/>
              <a:t>Chemistry Link to Health: Trans Fatty Acids</a:t>
            </a:r>
            <a:endParaRPr lang="en-IN" sz="3400" dirty="0"/>
          </a:p>
        </p:txBody>
      </p:sp>
      <p:sp>
        <p:nvSpPr>
          <p:cNvPr id="4" name="Content Placeholder 3">
            <a:extLst>
              <a:ext uri="{FF2B5EF4-FFF2-40B4-BE49-F238E27FC236}">
                <a16:creationId xmlns:a16="http://schemas.microsoft.com/office/drawing/2014/main" id="{CD583509-8416-4F5C-8B2D-FEFFB9875E02}"/>
              </a:ext>
            </a:extLst>
          </p:cNvPr>
          <p:cNvSpPr>
            <a:spLocks noGrp="1"/>
          </p:cNvSpPr>
          <p:nvPr>
            <p:ph sz="quarter" idx="14"/>
          </p:nvPr>
        </p:nvSpPr>
        <p:spPr>
          <a:xfrm>
            <a:off x="457200" y="1562504"/>
            <a:ext cx="4277032" cy="413779"/>
          </a:xfrm>
        </p:spPr>
        <p:txBody>
          <a:bodyPr/>
          <a:lstStyle/>
          <a:p>
            <a:pPr marL="432" indent="0">
              <a:buNone/>
            </a:pPr>
            <a:r>
              <a:rPr lang="en-US" sz="2400" dirty="0"/>
              <a:t>Unsaturated fatty acids can be</a:t>
            </a:r>
          </a:p>
        </p:txBody>
      </p:sp>
      <p:sp>
        <p:nvSpPr>
          <p:cNvPr id="5" name="Content Placeholder 4">
            <a:extLst>
              <a:ext uri="{FF2B5EF4-FFF2-40B4-BE49-F238E27FC236}">
                <a16:creationId xmlns:a16="http://schemas.microsoft.com/office/drawing/2014/main" id="{B8927040-FD21-4FA5-A12E-66E9D4FF1744}"/>
              </a:ext>
            </a:extLst>
          </p:cNvPr>
          <p:cNvSpPr>
            <a:spLocks noGrp="1"/>
          </p:cNvSpPr>
          <p:nvPr>
            <p:ph sz="quarter" idx="15"/>
          </p:nvPr>
        </p:nvSpPr>
        <p:spPr>
          <a:xfrm>
            <a:off x="457200" y="2135108"/>
            <a:ext cx="6061587" cy="401617"/>
          </a:xfrm>
        </p:spPr>
        <p:txBody>
          <a:bodyPr/>
          <a:lstStyle/>
          <a:p>
            <a:r>
              <a:rPr lang="en-US" sz="2400" dirty="0"/>
              <a:t>cis, with bulky groups on the same side of</a:t>
            </a:r>
            <a:endParaRPr lang="en-IN" sz="2400" dirty="0"/>
          </a:p>
        </p:txBody>
      </p:sp>
      <p:graphicFrame>
        <p:nvGraphicFramePr>
          <p:cNvPr id="17" name="Object 16" descr="C, double bond, C.">
            <a:extLst>
              <a:ext uri="{FF2B5EF4-FFF2-40B4-BE49-F238E27FC236}">
                <a16:creationId xmlns:a16="http://schemas.microsoft.com/office/drawing/2014/main" id="{2338ED76-5777-4670-A50E-52CBBC336304}"/>
              </a:ext>
            </a:extLst>
          </p:cNvPr>
          <p:cNvGraphicFramePr>
            <a:graphicFrameLocks noChangeAspect="1"/>
          </p:cNvGraphicFramePr>
          <p:nvPr>
            <p:extLst/>
          </p:nvPr>
        </p:nvGraphicFramePr>
        <p:xfrm>
          <a:off x="6613614" y="2194136"/>
          <a:ext cx="884189" cy="272059"/>
        </p:xfrm>
        <a:graphic>
          <a:graphicData uri="http://schemas.openxmlformats.org/presentationml/2006/ole">
            <mc:AlternateContent xmlns:mc="http://schemas.openxmlformats.org/markup-compatibility/2006">
              <mc:Choice xmlns:v="urn:schemas-microsoft-com:vml" Requires="v">
                <p:oleObj spid="_x0000_s8200" name="Equation" r:id="rId4" imgW="952200" imgH="291960" progId="Equation.DSMT4">
                  <p:embed/>
                </p:oleObj>
              </mc:Choice>
              <mc:Fallback>
                <p:oleObj name="Equation" r:id="rId4" imgW="952200" imgH="291960" progId="Equation.DSMT4">
                  <p:embed/>
                  <p:pic>
                    <p:nvPicPr>
                      <p:cNvPr id="17" name="Object 16" descr="C, double bond, C.">
                        <a:extLst>
                          <a:ext uri="{FF2B5EF4-FFF2-40B4-BE49-F238E27FC236}">
                            <a16:creationId xmlns:a16="http://schemas.microsoft.com/office/drawing/2014/main" id="{2338ED76-5777-4670-A50E-52CBBC336304}"/>
                          </a:ext>
                        </a:extLst>
                      </p:cNvPr>
                      <p:cNvPicPr/>
                      <p:nvPr/>
                    </p:nvPicPr>
                    <p:blipFill>
                      <a:blip r:embed="rId5"/>
                      <a:stretch>
                        <a:fillRect/>
                      </a:stretch>
                    </p:blipFill>
                    <p:spPr>
                      <a:xfrm>
                        <a:off x="6613614" y="2194136"/>
                        <a:ext cx="884189" cy="272059"/>
                      </a:xfrm>
                      <a:prstGeom prst="rect">
                        <a:avLst/>
                      </a:prstGeom>
                    </p:spPr>
                  </p:pic>
                </p:oleObj>
              </mc:Fallback>
            </mc:AlternateContent>
          </a:graphicData>
        </a:graphic>
      </p:graphicFrame>
      <p:pic>
        <p:nvPicPr>
          <p:cNvPr id="18" name="Content Placeholder 17" descr="The structure is a chain that ends with a double bond to O and a single bond to O H. For long description in Notes pane, press F6.">
            <a:extLst>
              <a:ext uri="{FF2B5EF4-FFF2-40B4-BE49-F238E27FC236}">
                <a16:creationId xmlns:a16="http://schemas.microsoft.com/office/drawing/2014/main" id="{5DA9E83A-FCBE-47B4-8DF0-9F0971C5C714}"/>
              </a:ext>
            </a:extLst>
          </p:cNvPr>
          <p:cNvPicPr>
            <a:picLocks noGrp="1" noChangeAspect="1"/>
          </p:cNvPicPr>
          <p:nvPr>
            <p:ph sz="quarter" idx="16"/>
          </p:nvPr>
        </p:nvPicPr>
        <p:blipFill>
          <a:blip r:embed="rId6"/>
          <a:stretch>
            <a:fillRect/>
          </a:stretch>
        </p:blipFill>
        <p:spPr>
          <a:xfrm>
            <a:off x="1273328" y="2775238"/>
            <a:ext cx="6597345" cy="1167891"/>
          </a:xfrm>
          <a:prstGeom prst="rect">
            <a:avLst/>
          </a:prstGeom>
        </p:spPr>
      </p:pic>
      <p:sp>
        <p:nvSpPr>
          <p:cNvPr id="6" name="Content Placeholder 5">
            <a:extLst>
              <a:ext uri="{FF2B5EF4-FFF2-40B4-BE49-F238E27FC236}">
                <a16:creationId xmlns:a16="http://schemas.microsoft.com/office/drawing/2014/main" id="{44124534-B997-49CF-8B88-3AE6C050F1E8}"/>
              </a:ext>
            </a:extLst>
          </p:cNvPr>
          <p:cNvSpPr>
            <a:spLocks noGrp="1"/>
          </p:cNvSpPr>
          <p:nvPr>
            <p:ph sz="quarter" idx="17"/>
          </p:nvPr>
        </p:nvSpPr>
        <p:spPr>
          <a:xfrm>
            <a:off x="454672" y="4164876"/>
            <a:ext cx="6403328" cy="417252"/>
          </a:xfrm>
        </p:spPr>
        <p:txBody>
          <a:bodyPr/>
          <a:lstStyle/>
          <a:p>
            <a:r>
              <a:rPr lang="en-US" sz="2400" dirty="0"/>
              <a:t>trans, with bulky groups on opposite sides of</a:t>
            </a:r>
            <a:endParaRPr lang="en-IN" sz="2400" dirty="0"/>
          </a:p>
        </p:txBody>
      </p:sp>
      <p:graphicFrame>
        <p:nvGraphicFramePr>
          <p:cNvPr id="19" name="Object 18" descr="C, double bond, C.">
            <a:extLst>
              <a:ext uri="{FF2B5EF4-FFF2-40B4-BE49-F238E27FC236}">
                <a16:creationId xmlns:a16="http://schemas.microsoft.com/office/drawing/2014/main" id="{45BAF085-74C7-47C1-9B2C-CBC5483F8F52}"/>
              </a:ext>
            </a:extLst>
          </p:cNvPr>
          <p:cNvGraphicFramePr>
            <a:graphicFrameLocks noChangeAspect="1"/>
          </p:cNvGraphicFramePr>
          <p:nvPr>
            <p:extLst/>
          </p:nvPr>
        </p:nvGraphicFramePr>
        <p:xfrm>
          <a:off x="6971634" y="4249418"/>
          <a:ext cx="848995" cy="260228"/>
        </p:xfrm>
        <a:graphic>
          <a:graphicData uri="http://schemas.openxmlformats.org/presentationml/2006/ole">
            <mc:AlternateContent xmlns:mc="http://schemas.openxmlformats.org/markup-compatibility/2006">
              <mc:Choice xmlns:v="urn:schemas-microsoft-com:vml" Requires="v">
                <p:oleObj spid="_x0000_s8201" name="Equation" r:id="rId7" imgW="952200" imgH="291960" progId="Equation.DSMT4">
                  <p:embed/>
                </p:oleObj>
              </mc:Choice>
              <mc:Fallback>
                <p:oleObj name="Equation" r:id="rId7" imgW="952200" imgH="291960" progId="Equation.DSMT4">
                  <p:embed/>
                  <p:pic>
                    <p:nvPicPr>
                      <p:cNvPr id="19" name="Object 18" descr="C, double bond, C.">
                        <a:extLst>
                          <a:ext uri="{FF2B5EF4-FFF2-40B4-BE49-F238E27FC236}">
                            <a16:creationId xmlns:a16="http://schemas.microsoft.com/office/drawing/2014/main" id="{45BAF085-74C7-47C1-9B2C-CBC5483F8F52}"/>
                          </a:ext>
                        </a:extLst>
                      </p:cNvPr>
                      <p:cNvPicPr/>
                      <p:nvPr/>
                    </p:nvPicPr>
                    <p:blipFill>
                      <a:blip r:embed="rId8"/>
                      <a:stretch>
                        <a:fillRect/>
                      </a:stretch>
                    </p:blipFill>
                    <p:spPr>
                      <a:xfrm>
                        <a:off x="6971634" y="4249418"/>
                        <a:ext cx="848995" cy="260228"/>
                      </a:xfrm>
                      <a:prstGeom prst="rect">
                        <a:avLst/>
                      </a:prstGeom>
                    </p:spPr>
                  </p:pic>
                </p:oleObj>
              </mc:Fallback>
            </mc:AlternateContent>
          </a:graphicData>
        </a:graphic>
      </p:graphicFrame>
      <p:pic>
        <p:nvPicPr>
          <p:cNvPr id="20" name="Content Placeholder 19" descr="The structure is a chain that ends with a double bond to O and a single bond to O H. The entire chain maintains a zigzag pattern, including where there is 1 double bond.">
            <a:extLst>
              <a:ext uri="{FF2B5EF4-FFF2-40B4-BE49-F238E27FC236}">
                <a16:creationId xmlns:a16="http://schemas.microsoft.com/office/drawing/2014/main" id="{8165EE44-8508-4779-8570-73244388BB4E}"/>
              </a:ext>
            </a:extLst>
          </p:cNvPr>
          <p:cNvPicPr>
            <a:picLocks noGrp="1" noChangeAspect="1"/>
          </p:cNvPicPr>
          <p:nvPr>
            <p:ph sz="quarter" idx="18"/>
          </p:nvPr>
        </p:nvPicPr>
        <p:blipFill>
          <a:blip r:embed="rId9"/>
          <a:stretch>
            <a:fillRect/>
          </a:stretch>
        </p:blipFill>
        <p:spPr>
          <a:xfrm>
            <a:off x="2109019" y="4915311"/>
            <a:ext cx="5722369" cy="1150197"/>
          </a:xfrm>
          <a:prstGeom prst="rect">
            <a:avLst/>
          </a:prstGeom>
        </p:spPr>
      </p:pic>
    </p:spTree>
    <p:extLst>
      <p:ext uri="{BB962C8B-B14F-4D97-AF65-F5344CB8AC3E}">
        <p14:creationId xmlns:p14="http://schemas.microsoft.com/office/powerpoint/2010/main" val="2770600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5325-EEFE-43C5-93A9-829925C7B6CA}"/>
              </a:ext>
            </a:extLst>
          </p:cNvPr>
          <p:cNvSpPr>
            <a:spLocks noGrp="1"/>
          </p:cNvSpPr>
          <p:nvPr>
            <p:ph type="title"/>
          </p:nvPr>
        </p:nvSpPr>
        <p:spPr>
          <a:xfrm>
            <a:off x="457199" y="215371"/>
            <a:ext cx="8480323" cy="1097279"/>
          </a:xfrm>
        </p:spPr>
        <p:txBody>
          <a:bodyPr/>
          <a:lstStyle/>
          <a:p>
            <a:r>
              <a:rPr lang="en-IN" dirty="0"/>
              <a:t>Hydrogenation: Trans Fatty Acids </a:t>
            </a:r>
            <a:r>
              <a:rPr lang="en-IN" sz="2000" b="0" dirty="0"/>
              <a:t>(1 of 2)</a:t>
            </a:r>
            <a:endParaRPr lang="en-IN" dirty="0"/>
          </a:p>
        </p:txBody>
      </p:sp>
      <p:sp>
        <p:nvSpPr>
          <p:cNvPr id="4" name="Content Placeholder 3">
            <a:extLst>
              <a:ext uri="{FF2B5EF4-FFF2-40B4-BE49-F238E27FC236}">
                <a16:creationId xmlns:a16="http://schemas.microsoft.com/office/drawing/2014/main" id="{CD583509-8416-4F5C-8B2D-FEFFB9875E02}"/>
              </a:ext>
            </a:extLst>
          </p:cNvPr>
          <p:cNvSpPr>
            <a:spLocks noGrp="1"/>
          </p:cNvSpPr>
          <p:nvPr>
            <p:ph sz="quarter" idx="14"/>
          </p:nvPr>
        </p:nvSpPr>
        <p:spPr>
          <a:xfrm>
            <a:off x="457201" y="1547756"/>
            <a:ext cx="3185652" cy="413779"/>
          </a:xfrm>
        </p:spPr>
        <p:txBody>
          <a:bodyPr/>
          <a:lstStyle/>
          <a:p>
            <a:pPr marL="432" indent="0">
              <a:buNone/>
            </a:pPr>
            <a:r>
              <a:rPr lang="en-US" sz="2400" dirty="0"/>
              <a:t>During hydrogenation,</a:t>
            </a:r>
          </a:p>
        </p:txBody>
      </p:sp>
      <p:sp>
        <p:nvSpPr>
          <p:cNvPr id="5" name="Content Placeholder 4">
            <a:extLst>
              <a:ext uri="{FF2B5EF4-FFF2-40B4-BE49-F238E27FC236}">
                <a16:creationId xmlns:a16="http://schemas.microsoft.com/office/drawing/2014/main" id="{B8927040-FD21-4FA5-A12E-66E9D4FF1744}"/>
              </a:ext>
            </a:extLst>
          </p:cNvPr>
          <p:cNvSpPr>
            <a:spLocks noGrp="1"/>
          </p:cNvSpPr>
          <p:nvPr>
            <p:ph sz="quarter" idx="15"/>
          </p:nvPr>
        </p:nvSpPr>
        <p:spPr>
          <a:xfrm>
            <a:off x="457200" y="2105612"/>
            <a:ext cx="4527755" cy="401617"/>
          </a:xfrm>
        </p:spPr>
        <p:txBody>
          <a:bodyPr/>
          <a:lstStyle/>
          <a:p>
            <a:r>
              <a:rPr lang="en-US" sz="2400" dirty="0"/>
              <a:t>double bonds are converted to</a:t>
            </a:r>
            <a:endParaRPr lang="en-IN" sz="2400" dirty="0"/>
          </a:p>
        </p:txBody>
      </p:sp>
      <p:graphicFrame>
        <p:nvGraphicFramePr>
          <p:cNvPr id="17" name="Object 16" descr="C, single bond, C.">
            <a:extLst>
              <a:ext uri="{FF2B5EF4-FFF2-40B4-BE49-F238E27FC236}">
                <a16:creationId xmlns:a16="http://schemas.microsoft.com/office/drawing/2014/main" id="{70F2C996-C4B1-4A8D-8899-EC0EA33ACC1A}"/>
              </a:ext>
            </a:extLst>
          </p:cNvPr>
          <p:cNvGraphicFramePr>
            <a:graphicFrameLocks noChangeAspect="1"/>
          </p:cNvGraphicFramePr>
          <p:nvPr>
            <p:extLst/>
          </p:nvPr>
        </p:nvGraphicFramePr>
        <p:xfrm>
          <a:off x="5043981" y="2144721"/>
          <a:ext cx="919701" cy="295195"/>
        </p:xfrm>
        <a:graphic>
          <a:graphicData uri="http://schemas.openxmlformats.org/presentationml/2006/ole">
            <mc:AlternateContent xmlns:mc="http://schemas.openxmlformats.org/markup-compatibility/2006">
              <mc:Choice xmlns:v="urn:schemas-microsoft-com:vml" Requires="v">
                <p:oleObj spid="_x0000_s9221" name="Equation" r:id="rId3" imgW="914400" imgH="291960" progId="Equation.DSMT4">
                  <p:embed/>
                </p:oleObj>
              </mc:Choice>
              <mc:Fallback>
                <p:oleObj name="Equation" r:id="rId3" imgW="914400" imgH="291960" progId="Equation.DSMT4">
                  <p:embed/>
                  <p:pic>
                    <p:nvPicPr>
                      <p:cNvPr id="17" name="Object 16" descr="C, single bond, C.">
                        <a:extLst>
                          <a:ext uri="{FF2B5EF4-FFF2-40B4-BE49-F238E27FC236}">
                            <a16:creationId xmlns:a16="http://schemas.microsoft.com/office/drawing/2014/main" id="{70F2C996-C4B1-4A8D-8899-EC0EA33ACC1A}"/>
                          </a:ext>
                        </a:extLst>
                      </p:cNvPr>
                      <p:cNvPicPr/>
                      <p:nvPr/>
                    </p:nvPicPr>
                    <p:blipFill>
                      <a:blip r:embed="rId4"/>
                      <a:stretch>
                        <a:fillRect/>
                      </a:stretch>
                    </p:blipFill>
                    <p:spPr>
                      <a:xfrm>
                        <a:off x="5043981" y="2144721"/>
                        <a:ext cx="919701" cy="29519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FB2FC70-34BA-4BB5-B709-12ADF28A4EB9}"/>
              </a:ext>
            </a:extLst>
          </p:cNvPr>
          <p:cNvSpPr>
            <a:spLocks noGrp="1"/>
          </p:cNvSpPr>
          <p:nvPr>
            <p:ph sz="quarter" idx="16"/>
          </p:nvPr>
        </p:nvSpPr>
        <p:spPr>
          <a:xfrm>
            <a:off x="6105833" y="2116186"/>
            <a:ext cx="1843548" cy="405787"/>
          </a:xfrm>
        </p:spPr>
        <p:txBody>
          <a:bodyPr/>
          <a:lstStyle/>
          <a:p>
            <a:pPr marL="432" indent="0">
              <a:buNone/>
            </a:pPr>
            <a:r>
              <a:rPr lang="en-US" sz="2400" dirty="0">
                <a:ea typeface="ＭＳ Ｐゴシック" pitchFamily="34" charset="-128"/>
                <a:cs typeface="Times New Roman" panose="02020603050405020304" pitchFamily="18" charset="0"/>
              </a:rPr>
              <a:t>single bonds</a:t>
            </a:r>
            <a:endParaRPr lang="en-IN" sz="2400" dirty="0">
              <a:cs typeface="Times New Roman" panose="02020603050405020304" pitchFamily="18" charset="0"/>
            </a:endParaRPr>
          </a:p>
        </p:txBody>
      </p:sp>
      <p:sp>
        <p:nvSpPr>
          <p:cNvPr id="6" name="Content Placeholder 5">
            <a:extLst>
              <a:ext uri="{FF2B5EF4-FFF2-40B4-BE49-F238E27FC236}">
                <a16:creationId xmlns:a16="http://schemas.microsoft.com/office/drawing/2014/main" id="{44124534-B997-49CF-8B88-3AE6C050F1E8}"/>
              </a:ext>
            </a:extLst>
          </p:cNvPr>
          <p:cNvSpPr>
            <a:spLocks noGrp="1"/>
          </p:cNvSpPr>
          <p:nvPr>
            <p:ph sz="quarter" idx="17"/>
          </p:nvPr>
        </p:nvSpPr>
        <p:spPr>
          <a:xfrm>
            <a:off x="454672" y="2596924"/>
            <a:ext cx="8158386" cy="1134420"/>
          </a:xfrm>
        </p:spPr>
        <p:txBody>
          <a:bodyPr/>
          <a:lstStyle/>
          <a:p>
            <a:r>
              <a:rPr lang="en-US" sz="2400" dirty="0"/>
              <a:t>a small number of the cis double bonds are converted to more stable trans double bonds, causing a change in the overall structure of the fatty acids</a:t>
            </a:r>
            <a:endParaRPr lang="en-IN" sz="2400" dirty="0"/>
          </a:p>
        </p:txBody>
      </p:sp>
      <p:sp>
        <p:nvSpPr>
          <p:cNvPr id="7" name="Content Placeholder 6">
            <a:extLst>
              <a:ext uri="{FF2B5EF4-FFF2-40B4-BE49-F238E27FC236}">
                <a16:creationId xmlns:a16="http://schemas.microsoft.com/office/drawing/2014/main" id="{9BD94278-D0B3-47D3-875E-CFE59B2A01C7}"/>
              </a:ext>
            </a:extLst>
          </p:cNvPr>
          <p:cNvSpPr>
            <a:spLocks noGrp="1"/>
          </p:cNvSpPr>
          <p:nvPr>
            <p:ph sz="quarter" idx="18"/>
          </p:nvPr>
        </p:nvSpPr>
        <p:spPr>
          <a:xfrm>
            <a:off x="459728" y="3825032"/>
            <a:ext cx="8123833" cy="2074323"/>
          </a:xfrm>
        </p:spPr>
        <p:txBody>
          <a:bodyPr/>
          <a:lstStyle/>
          <a:p>
            <a:pPr marL="432" indent="0">
              <a:buNone/>
            </a:pPr>
            <a:r>
              <a:rPr lang="en-US" sz="2400" dirty="0"/>
              <a:t>In the body, trans fatty acids</a:t>
            </a:r>
          </a:p>
          <a:p>
            <a:r>
              <a:rPr lang="en-US" sz="2400" dirty="0"/>
              <a:t>behave like saturated fatty acids</a:t>
            </a:r>
          </a:p>
          <a:p>
            <a:r>
              <a:rPr lang="en-US" sz="2400" dirty="0"/>
              <a:t>are estimated to be 2–4% of our total calories</a:t>
            </a:r>
          </a:p>
          <a:p>
            <a:r>
              <a:rPr lang="en-US" sz="2400" dirty="0"/>
              <a:t>raise L</a:t>
            </a:r>
            <a:r>
              <a:rPr lang="en-US" sz="100" dirty="0"/>
              <a:t> </a:t>
            </a:r>
            <a:r>
              <a:rPr lang="en-US" sz="2400" dirty="0"/>
              <a:t>D</a:t>
            </a:r>
            <a:r>
              <a:rPr lang="en-US" sz="100" dirty="0"/>
              <a:t> </a:t>
            </a:r>
            <a:r>
              <a:rPr lang="en-US" sz="2400" dirty="0"/>
              <a:t>L-cholesterol and lower H</a:t>
            </a:r>
            <a:r>
              <a:rPr lang="en-US" sz="100" dirty="0"/>
              <a:t> </a:t>
            </a:r>
            <a:r>
              <a:rPr lang="en-US" sz="2400" dirty="0"/>
              <a:t>D</a:t>
            </a:r>
            <a:r>
              <a:rPr lang="en-US" sz="100" dirty="0"/>
              <a:t> </a:t>
            </a:r>
            <a:r>
              <a:rPr lang="en-US" sz="2400" dirty="0"/>
              <a:t>L-cholesterol</a:t>
            </a:r>
            <a:endParaRPr lang="en-IN" sz="2400" dirty="0"/>
          </a:p>
        </p:txBody>
      </p:sp>
    </p:spTree>
    <p:extLst>
      <p:ext uri="{BB962C8B-B14F-4D97-AF65-F5344CB8AC3E}">
        <p14:creationId xmlns:p14="http://schemas.microsoft.com/office/powerpoint/2010/main" val="392023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5C84-70F7-4D54-B1E4-F3C8953C3E43}"/>
              </a:ext>
            </a:extLst>
          </p:cNvPr>
          <p:cNvSpPr>
            <a:spLocks noGrp="1"/>
          </p:cNvSpPr>
          <p:nvPr>
            <p:ph type="title"/>
          </p:nvPr>
        </p:nvSpPr>
        <p:spPr>
          <a:xfrm>
            <a:off x="457199" y="215371"/>
            <a:ext cx="8406581" cy="1097279"/>
          </a:xfrm>
        </p:spPr>
        <p:txBody>
          <a:bodyPr/>
          <a:lstStyle/>
          <a:p>
            <a:r>
              <a:rPr lang="en-IN" dirty="0"/>
              <a:t>Hydrogenation: Trans Fatty Acids </a:t>
            </a:r>
            <a:r>
              <a:rPr lang="en-IN" sz="2000" b="0" dirty="0"/>
              <a:t>(2 of 2)</a:t>
            </a:r>
            <a:endParaRPr lang="en-IN" dirty="0"/>
          </a:p>
        </p:txBody>
      </p:sp>
      <p:pic>
        <p:nvPicPr>
          <p:cNvPr id="4" name="Content Placeholder 3" descr="The chemical reaction shows the reactant, the intermediate phase, and the two possible products as follows. For long description in Notes pane, press F6.  ">
            <a:extLst>
              <a:ext uri="{FF2B5EF4-FFF2-40B4-BE49-F238E27FC236}">
                <a16:creationId xmlns:a16="http://schemas.microsoft.com/office/drawing/2014/main" id="{F7018838-9475-457E-8C70-226AA814B9DE}"/>
              </a:ext>
            </a:extLst>
          </p:cNvPr>
          <p:cNvPicPr>
            <a:picLocks noGrp="1" noChangeAspect="1"/>
          </p:cNvPicPr>
          <p:nvPr>
            <p:ph sz="quarter" idx="13"/>
          </p:nvPr>
        </p:nvPicPr>
        <p:blipFill>
          <a:blip r:embed="rId3"/>
          <a:stretch>
            <a:fillRect/>
          </a:stretch>
        </p:blipFill>
        <p:spPr>
          <a:xfrm>
            <a:off x="493422" y="1875846"/>
            <a:ext cx="8157155" cy="3828620"/>
          </a:xfrm>
          <a:prstGeom prst="rect">
            <a:avLst/>
          </a:prstGeom>
        </p:spPr>
      </p:pic>
    </p:spTree>
    <p:extLst>
      <p:ext uri="{BB962C8B-B14F-4D97-AF65-F5344CB8AC3E}">
        <p14:creationId xmlns:p14="http://schemas.microsoft.com/office/powerpoint/2010/main" val="3585978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CD47F-7DBA-4117-B18B-F541DE178987}"/>
              </a:ext>
            </a:extLst>
          </p:cNvPr>
          <p:cNvSpPr>
            <a:spLocks noGrp="1"/>
          </p:cNvSpPr>
          <p:nvPr>
            <p:ph type="title"/>
          </p:nvPr>
        </p:nvSpPr>
        <p:spPr/>
        <p:txBody>
          <a:bodyPr/>
          <a:lstStyle/>
          <a:p>
            <a:r>
              <a:rPr lang="en-US" dirty="0"/>
              <a:t>Trans Fatty Acids in Foods</a:t>
            </a:r>
            <a:endParaRPr lang="en-IN" dirty="0"/>
          </a:p>
        </p:txBody>
      </p:sp>
      <p:sp>
        <p:nvSpPr>
          <p:cNvPr id="3" name="Content Placeholder 2">
            <a:extLst>
              <a:ext uri="{FF2B5EF4-FFF2-40B4-BE49-F238E27FC236}">
                <a16:creationId xmlns:a16="http://schemas.microsoft.com/office/drawing/2014/main" id="{04FD9546-FEE4-4167-BC70-7FA841A2108B}"/>
              </a:ext>
            </a:extLst>
          </p:cNvPr>
          <p:cNvSpPr>
            <a:spLocks noGrp="1"/>
          </p:cNvSpPr>
          <p:nvPr>
            <p:ph sz="quarter" idx="13"/>
          </p:nvPr>
        </p:nvSpPr>
        <p:spPr>
          <a:xfrm>
            <a:off x="457200" y="1556326"/>
            <a:ext cx="8326582" cy="4590474"/>
          </a:xfrm>
        </p:spPr>
        <p:txBody>
          <a:bodyPr/>
          <a:lstStyle/>
          <a:p>
            <a:pPr marL="432" indent="0">
              <a:buNone/>
            </a:pPr>
            <a:r>
              <a:rPr lang="en-US" dirty="0"/>
              <a:t>Foods containing naturally occurring trans fatty acids include milk, eggs, and beef.</a:t>
            </a:r>
          </a:p>
          <a:p>
            <a:pPr marL="432" indent="0">
              <a:buNone/>
            </a:pPr>
            <a:r>
              <a:rPr lang="en-US" dirty="0"/>
              <a:t>Foods that contain trans fatty acids from the hydrogenation process include</a:t>
            </a:r>
          </a:p>
          <a:p>
            <a:r>
              <a:rPr lang="en-US" dirty="0"/>
              <a:t>deep-fried foods</a:t>
            </a:r>
          </a:p>
          <a:p>
            <a:r>
              <a:rPr lang="en-US" dirty="0"/>
              <a:t>bread, baked goods, and cookies</a:t>
            </a:r>
          </a:p>
          <a:p>
            <a:r>
              <a:rPr lang="en-US" dirty="0"/>
              <a:t>crackers and chips</a:t>
            </a:r>
          </a:p>
          <a:p>
            <a:r>
              <a:rPr lang="en-US" dirty="0"/>
              <a:t>stick and soft margarines</a:t>
            </a:r>
          </a:p>
          <a:p>
            <a:r>
              <a:rPr lang="en-US" dirty="0"/>
              <a:t>vegetable shortening</a:t>
            </a:r>
            <a:endParaRPr lang="en-IN" dirty="0"/>
          </a:p>
        </p:txBody>
      </p:sp>
    </p:spTree>
    <p:extLst>
      <p:ext uri="{BB962C8B-B14F-4D97-AF65-F5344CB8AC3E}">
        <p14:creationId xmlns:p14="http://schemas.microsoft.com/office/powerpoint/2010/main" val="36571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IN" dirty="0"/>
              <a:t>Learning Check 1</a:t>
            </a:r>
          </a:p>
        </p:txBody>
      </p:sp>
      <p:sp>
        <p:nvSpPr>
          <p:cNvPr id="16" name="Content Placeholder 15"/>
          <p:cNvSpPr>
            <a:spLocks noGrp="1"/>
          </p:cNvSpPr>
          <p:nvPr>
            <p:ph sz="quarter" idx="13"/>
          </p:nvPr>
        </p:nvSpPr>
        <p:spPr>
          <a:xfrm>
            <a:off x="457200" y="1556326"/>
            <a:ext cx="8229600" cy="805873"/>
          </a:xfrm>
        </p:spPr>
        <p:txBody>
          <a:bodyPr/>
          <a:lstStyle/>
          <a:p>
            <a:pPr marL="432" indent="0">
              <a:buNone/>
            </a:pPr>
            <a:r>
              <a:rPr lang="en-US" dirty="0"/>
              <a:t>Lipids are characterized by the presence of fatty acids or a steroid nucleus. Which type is described by the following?</a:t>
            </a:r>
            <a:endParaRPr lang="en-IN" dirty="0"/>
          </a:p>
        </p:txBody>
      </p:sp>
      <p:sp>
        <p:nvSpPr>
          <p:cNvPr id="17" name="Content Placeholder 16"/>
          <p:cNvSpPr>
            <a:spLocks noGrp="1"/>
          </p:cNvSpPr>
          <p:nvPr>
            <p:ph sz="quarter" idx="14"/>
          </p:nvPr>
        </p:nvSpPr>
        <p:spPr>
          <a:xfrm>
            <a:off x="457201" y="2605875"/>
            <a:ext cx="6680200" cy="442126"/>
          </a:xfrm>
        </p:spPr>
        <p:txBody>
          <a:bodyPr/>
          <a:lstStyle/>
          <a:p>
            <a:pPr marL="432" indent="0">
              <a:buNone/>
            </a:pPr>
            <a:r>
              <a:rPr lang="en-US" dirty="0">
                <a:solidFill>
                  <a:schemeClr val="tx2"/>
                </a:solidFill>
              </a:rPr>
              <a:t>A. </a:t>
            </a:r>
            <a:r>
              <a:rPr lang="en-US" dirty="0"/>
              <a:t>Contains a fused four-membered ring system</a:t>
            </a:r>
            <a:endParaRPr lang="en-IN" dirty="0"/>
          </a:p>
        </p:txBody>
      </p:sp>
      <p:sp>
        <p:nvSpPr>
          <p:cNvPr id="19" name="Content Placeholder 18"/>
          <p:cNvSpPr>
            <a:spLocks noGrp="1"/>
          </p:cNvSpPr>
          <p:nvPr>
            <p:ph sz="quarter" idx="16"/>
          </p:nvPr>
        </p:nvSpPr>
        <p:spPr>
          <a:xfrm>
            <a:off x="457200" y="3235325"/>
            <a:ext cx="4356100" cy="411163"/>
          </a:xfrm>
        </p:spPr>
        <p:txBody>
          <a:bodyPr/>
          <a:lstStyle/>
          <a:p>
            <a:pPr marL="432" indent="0">
              <a:buNone/>
            </a:pPr>
            <a:r>
              <a:rPr lang="fr-FR" dirty="0">
                <a:solidFill>
                  <a:schemeClr val="tx2"/>
                </a:solidFill>
              </a:rPr>
              <a:t>B. </a:t>
            </a:r>
            <a:r>
              <a:rPr lang="fr-FR" dirty="0" err="1"/>
              <a:t>Contains</a:t>
            </a:r>
            <a:r>
              <a:rPr lang="fr-FR" dirty="0"/>
              <a:t> long </a:t>
            </a:r>
            <a:r>
              <a:rPr lang="fr-FR" dirty="0" err="1"/>
              <a:t>carbon</a:t>
            </a:r>
            <a:r>
              <a:rPr lang="fr-FR" dirty="0"/>
              <a:t> </a:t>
            </a:r>
            <a:r>
              <a:rPr lang="fr-FR" dirty="0" err="1"/>
              <a:t>chains</a:t>
            </a:r>
            <a:endParaRPr lang="en-IN" dirty="0"/>
          </a:p>
        </p:txBody>
      </p:sp>
      <p:sp>
        <p:nvSpPr>
          <p:cNvPr id="21" name="Content Placeholder 20"/>
          <p:cNvSpPr>
            <a:spLocks noGrp="1"/>
          </p:cNvSpPr>
          <p:nvPr>
            <p:ph sz="quarter" idx="18"/>
          </p:nvPr>
        </p:nvSpPr>
        <p:spPr>
          <a:xfrm>
            <a:off x="457201" y="3833812"/>
            <a:ext cx="3975100" cy="451063"/>
          </a:xfrm>
        </p:spPr>
        <p:txBody>
          <a:bodyPr/>
          <a:lstStyle/>
          <a:p>
            <a:pPr marL="432" indent="0">
              <a:buNone/>
            </a:pPr>
            <a:r>
              <a:rPr lang="en-IN" dirty="0">
                <a:solidFill>
                  <a:schemeClr val="tx2"/>
                </a:solidFill>
              </a:rPr>
              <a:t>C. </a:t>
            </a:r>
            <a:r>
              <a:rPr lang="en-IN" dirty="0"/>
              <a:t>Includes carbonyl groups</a:t>
            </a:r>
          </a:p>
        </p:txBody>
      </p:sp>
    </p:spTree>
    <p:extLst>
      <p:ext uri="{BB962C8B-B14F-4D97-AF65-F5344CB8AC3E}">
        <p14:creationId xmlns:p14="http://schemas.microsoft.com/office/powerpoint/2010/main" val="2854930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66A75-69CE-4140-8BEB-48C86C52D587}"/>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2A2349EF-6DC4-480A-9269-48526204F80A}"/>
              </a:ext>
            </a:extLst>
          </p:cNvPr>
          <p:cNvSpPr>
            <a:spLocks noGrp="1"/>
          </p:cNvSpPr>
          <p:nvPr>
            <p:ph sz="quarter" idx="13"/>
          </p:nvPr>
        </p:nvSpPr>
        <p:spPr>
          <a:xfrm>
            <a:off x="457199" y="1556327"/>
            <a:ext cx="8395855" cy="3955474"/>
          </a:xfrm>
        </p:spPr>
        <p:txBody>
          <a:bodyPr/>
          <a:lstStyle/>
          <a:p>
            <a:pPr marL="432" indent="0">
              <a:buNone/>
            </a:pPr>
            <a:r>
              <a:rPr lang="en-US" dirty="0"/>
              <a:t>Which of the following statements are true and which are false?</a:t>
            </a:r>
          </a:p>
          <a:p>
            <a:pPr marL="432" indent="0">
              <a:buNone/>
            </a:pPr>
            <a:r>
              <a:rPr lang="en-US" dirty="0">
                <a:solidFill>
                  <a:schemeClr val="tx2"/>
                </a:solidFill>
              </a:rPr>
              <a:t>A. </a:t>
            </a:r>
            <a:r>
              <a:rPr lang="en-US" dirty="0"/>
              <a:t>There are more unsaturated fats in vegetable oils.</a:t>
            </a:r>
          </a:p>
          <a:p>
            <a:pPr marL="432" indent="0">
              <a:buNone/>
            </a:pPr>
            <a:r>
              <a:rPr lang="en-US" dirty="0">
                <a:solidFill>
                  <a:schemeClr val="tx2"/>
                </a:solidFill>
              </a:rPr>
              <a:t>B. </a:t>
            </a:r>
            <a:r>
              <a:rPr lang="en-US" dirty="0"/>
              <a:t>Vegetable oils have higher melting points than fats.</a:t>
            </a:r>
          </a:p>
          <a:p>
            <a:pPr marL="396000" indent="-396000">
              <a:buNone/>
            </a:pPr>
            <a:r>
              <a:rPr lang="en-US" dirty="0">
                <a:solidFill>
                  <a:schemeClr val="tx2"/>
                </a:solidFill>
              </a:rPr>
              <a:t>C. </a:t>
            </a:r>
            <a:r>
              <a:rPr lang="en-US" dirty="0"/>
              <a:t>Hydrogenation of oils converts some cis double bonds to trans double bonds.</a:t>
            </a:r>
          </a:p>
          <a:p>
            <a:pPr marL="432" indent="0">
              <a:buNone/>
            </a:pPr>
            <a:r>
              <a:rPr lang="en-US" dirty="0">
                <a:solidFill>
                  <a:schemeClr val="tx2"/>
                </a:solidFill>
              </a:rPr>
              <a:t>D. </a:t>
            </a:r>
            <a:r>
              <a:rPr lang="en-US" dirty="0"/>
              <a:t>Animal fats have more saturated fats.</a:t>
            </a:r>
            <a:endParaRPr lang="en-IN" dirty="0"/>
          </a:p>
        </p:txBody>
      </p:sp>
    </p:spTree>
    <p:extLst>
      <p:ext uri="{BB962C8B-B14F-4D97-AF65-F5344CB8AC3E}">
        <p14:creationId xmlns:p14="http://schemas.microsoft.com/office/powerpoint/2010/main" val="1771710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66A75-69CE-4140-8BEB-48C86C52D587}"/>
              </a:ext>
            </a:extLst>
          </p:cNvPr>
          <p:cNvSpPr>
            <a:spLocks noGrp="1"/>
          </p:cNvSpPr>
          <p:nvPr>
            <p:ph type="title"/>
          </p:nvPr>
        </p:nvSpPr>
        <p:spPr/>
        <p:txBody>
          <a:bodyPr/>
          <a:lstStyle/>
          <a:p>
            <a:r>
              <a:rPr lang="en-IN" dirty="0"/>
              <a:t>Solution 2</a:t>
            </a:r>
          </a:p>
        </p:txBody>
      </p:sp>
      <p:sp>
        <p:nvSpPr>
          <p:cNvPr id="3" name="Content Placeholder 2">
            <a:extLst>
              <a:ext uri="{FF2B5EF4-FFF2-40B4-BE49-F238E27FC236}">
                <a16:creationId xmlns:a16="http://schemas.microsoft.com/office/drawing/2014/main" id="{2A2349EF-6DC4-480A-9269-48526204F80A}"/>
              </a:ext>
            </a:extLst>
          </p:cNvPr>
          <p:cNvSpPr>
            <a:spLocks noGrp="1"/>
          </p:cNvSpPr>
          <p:nvPr>
            <p:ph sz="quarter" idx="13"/>
          </p:nvPr>
        </p:nvSpPr>
        <p:spPr>
          <a:xfrm>
            <a:off x="457199" y="1556326"/>
            <a:ext cx="8395855" cy="4467955"/>
          </a:xfrm>
        </p:spPr>
        <p:txBody>
          <a:bodyPr/>
          <a:lstStyle/>
          <a:p>
            <a:pPr marL="432" indent="0">
              <a:buNone/>
            </a:pPr>
            <a:r>
              <a:rPr lang="en-US" dirty="0"/>
              <a:t>Which of the following statements are true and which are false?</a:t>
            </a:r>
          </a:p>
          <a:p>
            <a:pPr marL="432" indent="0">
              <a:buNone/>
            </a:pPr>
            <a:r>
              <a:rPr lang="en-US" dirty="0">
                <a:solidFill>
                  <a:schemeClr val="tx2"/>
                </a:solidFill>
              </a:rPr>
              <a:t>A. </a:t>
            </a:r>
            <a:r>
              <a:rPr lang="en-US" b="1" dirty="0"/>
              <a:t>True</a:t>
            </a:r>
            <a:r>
              <a:rPr lang="en-US" dirty="0"/>
              <a:t> There are more unsaturated fats in vegetable oils.</a:t>
            </a:r>
          </a:p>
          <a:p>
            <a:pPr marL="432" indent="0">
              <a:buNone/>
            </a:pPr>
            <a:r>
              <a:rPr lang="en-US" dirty="0">
                <a:solidFill>
                  <a:schemeClr val="tx2"/>
                </a:solidFill>
              </a:rPr>
              <a:t>B. </a:t>
            </a:r>
            <a:r>
              <a:rPr lang="en-US" b="1" dirty="0"/>
              <a:t>False</a:t>
            </a:r>
            <a:r>
              <a:rPr lang="en-US" dirty="0"/>
              <a:t> Vegetable oils have higher melting points than fats.</a:t>
            </a:r>
          </a:p>
          <a:p>
            <a:pPr marL="1149350" indent="-1149350">
              <a:buNone/>
            </a:pPr>
            <a:r>
              <a:rPr lang="en-US" dirty="0">
                <a:solidFill>
                  <a:schemeClr val="tx2"/>
                </a:solidFill>
              </a:rPr>
              <a:t>C. </a:t>
            </a:r>
            <a:r>
              <a:rPr lang="en-US" b="1" dirty="0"/>
              <a:t>True</a:t>
            </a:r>
            <a:r>
              <a:rPr lang="en-US" dirty="0"/>
              <a:t> Hydrogenation of oils converts some cis double bonds to trans double bonds.</a:t>
            </a:r>
          </a:p>
          <a:p>
            <a:pPr marL="432" indent="0">
              <a:buNone/>
            </a:pPr>
            <a:r>
              <a:rPr lang="en-US" dirty="0">
                <a:solidFill>
                  <a:schemeClr val="tx2"/>
                </a:solidFill>
              </a:rPr>
              <a:t>D. </a:t>
            </a:r>
            <a:r>
              <a:rPr lang="en-US" b="1" dirty="0"/>
              <a:t>True</a:t>
            </a:r>
            <a:r>
              <a:rPr lang="en-US" dirty="0"/>
              <a:t> Animal fats have more saturated fats.</a:t>
            </a:r>
            <a:endParaRPr lang="en-IN" dirty="0"/>
          </a:p>
        </p:txBody>
      </p:sp>
    </p:spTree>
    <p:extLst>
      <p:ext uri="{BB962C8B-B14F-4D97-AF65-F5344CB8AC3E}">
        <p14:creationId xmlns:p14="http://schemas.microsoft.com/office/powerpoint/2010/main" val="4202855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C30F-E1C0-4EE1-BC63-E522D77AA2C1}"/>
              </a:ext>
            </a:extLst>
          </p:cNvPr>
          <p:cNvSpPr>
            <a:spLocks noGrp="1"/>
          </p:cNvSpPr>
          <p:nvPr>
            <p:ph type="title"/>
          </p:nvPr>
        </p:nvSpPr>
        <p:spPr/>
        <p:txBody>
          <a:bodyPr/>
          <a:lstStyle/>
          <a:p>
            <a:r>
              <a:rPr lang="en-IN" dirty="0"/>
              <a:t>Learning Check 3</a:t>
            </a:r>
          </a:p>
        </p:txBody>
      </p:sp>
      <p:sp>
        <p:nvSpPr>
          <p:cNvPr id="3" name="Content Placeholder 2">
            <a:extLst>
              <a:ext uri="{FF2B5EF4-FFF2-40B4-BE49-F238E27FC236}">
                <a16:creationId xmlns:a16="http://schemas.microsoft.com/office/drawing/2014/main" id="{8BE9F8EE-8ECD-4FCD-95B4-031125EC0CDC}"/>
              </a:ext>
            </a:extLst>
          </p:cNvPr>
          <p:cNvSpPr>
            <a:spLocks noGrp="1"/>
          </p:cNvSpPr>
          <p:nvPr>
            <p:ph sz="quarter" idx="13"/>
          </p:nvPr>
        </p:nvSpPr>
        <p:spPr>
          <a:xfrm>
            <a:off x="457200" y="1556327"/>
            <a:ext cx="8229600" cy="803415"/>
          </a:xfrm>
        </p:spPr>
        <p:txBody>
          <a:bodyPr/>
          <a:lstStyle/>
          <a:p>
            <a:pPr marL="432" indent="0">
              <a:buNone/>
            </a:pPr>
            <a:r>
              <a:rPr lang="en-US" sz="2400" dirty="0"/>
              <a:t>Draw the condensed structural formula for the product of a glyceryl </a:t>
            </a:r>
            <a:r>
              <a:rPr lang="en-US" sz="2400" dirty="0" err="1"/>
              <a:t>tripalmitoleate</a:t>
            </a:r>
            <a:r>
              <a:rPr lang="en-US" sz="2400" dirty="0"/>
              <a:t> that undergoes hydrogenation.</a:t>
            </a:r>
            <a:endParaRPr lang="en-IN" sz="2400" dirty="0"/>
          </a:p>
        </p:txBody>
      </p:sp>
      <p:pic>
        <p:nvPicPr>
          <p:cNvPr id="5" name="Content Placeholder 4" descr="A triglyceride polus 3 H 2 is given. For long description in Notes pane, press F6.">
            <a:extLst>
              <a:ext uri="{FF2B5EF4-FFF2-40B4-BE49-F238E27FC236}">
                <a16:creationId xmlns:a16="http://schemas.microsoft.com/office/drawing/2014/main" id="{38E36999-3F9B-44B4-8A62-149445DB8412}"/>
              </a:ext>
            </a:extLst>
          </p:cNvPr>
          <p:cNvPicPr>
            <a:picLocks noGrp="1" noChangeAspect="1"/>
          </p:cNvPicPr>
          <p:nvPr>
            <p:ph sz="quarter" idx="14"/>
          </p:nvPr>
        </p:nvPicPr>
        <p:blipFill>
          <a:blip r:embed="rId3"/>
          <a:stretch>
            <a:fillRect/>
          </a:stretch>
        </p:blipFill>
        <p:spPr>
          <a:xfrm>
            <a:off x="655350" y="2599648"/>
            <a:ext cx="7833298" cy="2774049"/>
          </a:xfrm>
          <a:prstGeom prst="rect">
            <a:avLst/>
          </a:prstGeom>
        </p:spPr>
      </p:pic>
    </p:spTree>
    <p:extLst>
      <p:ext uri="{BB962C8B-B14F-4D97-AF65-F5344CB8AC3E}">
        <p14:creationId xmlns:p14="http://schemas.microsoft.com/office/powerpoint/2010/main" val="524550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5325-EEFE-43C5-93A9-829925C7B6CA}"/>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CD583509-8416-4F5C-8B2D-FEFFB9875E02}"/>
              </a:ext>
            </a:extLst>
          </p:cNvPr>
          <p:cNvSpPr>
            <a:spLocks noGrp="1"/>
          </p:cNvSpPr>
          <p:nvPr>
            <p:ph sz="quarter" idx="14"/>
          </p:nvPr>
        </p:nvSpPr>
        <p:spPr>
          <a:xfrm>
            <a:off x="457200" y="1562503"/>
            <a:ext cx="8126361" cy="799697"/>
          </a:xfrm>
        </p:spPr>
        <p:txBody>
          <a:bodyPr/>
          <a:lstStyle/>
          <a:p>
            <a:pPr marL="432" indent="0">
              <a:buNone/>
            </a:pPr>
            <a:r>
              <a:rPr lang="en-US" sz="2400" dirty="0"/>
              <a:t>Draw the condensed structural formula for the product of a glyceryl </a:t>
            </a:r>
            <a:r>
              <a:rPr lang="en-US" sz="2400" dirty="0" err="1"/>
              <a:t>tripalmitoleate</a:t>
            </a:r>
            <a:r>
              <a:rPr lang="en-US" sz="2400" dirty="0"/>
              <a:t> that undergoes hydrogenation.</a:t>
            </a:r>
            <a:endParaRPr lang="en-IN" sz="2400" dirty="0"/>
          </a:p>
        </p:txBody>
      </p:sp>
      <p:sp>
        <p:nvSpPr>
          <p:cNvPr id="5" name="Content Placeholder 4">
            <a:extLst>
              <a:ext uri="{FF2B5EF4-FFF2-40B4-BE49-F238E27FC236}">
                <a16:creationId xmlns:a16="http://schemas.microsoft.com/office/drawing/2014/main" id="{B8927040-FD21-4FA5-A12E-66E9D4FF1744}"/>
              </a:ext>
            </a:extLst>
          </p:cNvPr>
          <p:cNvSpPr>
            <a:spLocks noGrp="1"/>
          </p:cNvSpPr>
          <p:nvPr>
            <p:ph sz="quarter" idx="15"/>
          </p:nvPr>
        </p:nvSpPr>
        <p:spPr>
          <a:xfrm>
            <a:off x="457200" y="3963904"/>
            <a:ext cx="2241755" cy="785075"/>
          </a:xfrm>
        </p:spPr>
        <p:txBody>
          <a:bodyPr/>
          <a:lstStyle/>
          <a:p>
            <a:pPr marL="432" indent="0">
              <a:buNone/>
            </a:pPr>
            <a:r>
              <a:rPr lang="en-IN" sz="2400" dirty="0"/>
              <a:t>glyceryl </a:t>
            </a:r>
            <a:r>
              <a:rPr lang="en-IN" sz="2400" dirty="0" err="1"/>
              <a:t>tripalmitoleate</a:t>
            </a:r>
            <a:endParaRPr lang="en-IN" sz="2400" dirty="0"/>
          </a:p>
        </p:txBody>
      </p:sp>
      <p:pic>
        <p:nvPicPr>
          <p:cNvPr id="17" name="Content Placeholder 16" descr="The product of the reaction is a triglyceride where each part is as follows. C, single bond, left parenthesis, C H 2, right parenthesis, sub 14, single bond, C H 3.">
            <a:extLst>
              <a:ext uri="{FF2B5EF4-FFF2-40B4-BE49-F238E27FC236}">
                <a16:creationId xmlns:a16="http://schemas.microsoft.com/office/drawing/2014/main" id="{F30B64EA-99B0-4A2F-A43E-586521C8312C}"/>
              </a:ext>
            </a:extLst>
          </p:cNvPr>
          <p:cNvPicPr>
            <a:picLocks noGrp="1" noChangeAspect="1"/>
          </p:cNvPicPr>
          <p:nvPr>
            <p:ph sz="quarter" idx="16"/>
          </p:nvPr>
        </p:nvPicPr>
        <p:blipFill>
          <a:blip r:embed="rId2"/>
          <a:stretch>
            <a:fillRect/>
          </a:stretch>
        </p:blipFill>
        <p:spPr>
          <a:xfrm>
            <a:off x="2895345" y="2999170"/>
            <a:ext cx="5383329" cy="2809178"/>
          </a:xfrm>
          <a:prstGeom prst="rect">
            <a:avLst/>
          </a:prstGeom>
        </p:spPr>
      </p:pic>
    </p:spTree>
    <p:extLst>
      <p:ext uri="{BB962C8B-B14F-4D97-AF65-F5344CB8AC3E}">
        <p14:creationId xmlns:p14="http://schemas.microsoft.com/office/powerpoint/2010/main" val="783753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5325-EEFE-43C5-93A9-829925C7B6CA}"/>
              </a:ext>
            </a:extLst>
          </p:cNvPr>
          <p:cNvSpPr>
            <a:spLocks noGrp="1"/>
          </p:cNvSpPr>
          <p:nvPr>
            <p:ph type="title"/>
          </p:nvPr>
        </p:nvSpPr>
        <p:spPr/>
        <p:txBody>
          <a:bodyPr/>
          <a:lstStyle/>
          <a:p>
            <a:r>
              <a:rPr lang="en-IN" dirty="0"/>
              <a:t>Hydrolysis</a:t>
            </a:r>
          </a:p>
        </p:txBody>
      </p:sp>
      <p:sp>
        <p:nvSpPr>
          <p:cNvPr id="4" name="Content Placeholder 3">
            <a:extLst>
              <a:ext uri="{FF2B5EF4-FFF2-40B4-BE49-F238E27FC236}">
                <a16:creationId xmlns:a16="http://schemas.microsoft.com/office/drawing/2014/main" id="{CD583509-8416-4F5C-8B2D-FEFFB9875E02}"/>
              </a:ext>
            </a:extLst>
          </p:cNvPr>
          <p:cNvSpPr>
            <a:spLocks noGrp="1"/>
          </p:cNvSpPr>
          <p:nvPr>
            <p:ph sz="quarter" idx="14"/>
          </p:nvPr>
        </p:nvSpPr>
        <p:spPr>
          <a:xfrm>
            <a:off x="457200" y="1562504"/>
            <a:ext cx="7713406" cy="959470"/>
          </a:xfrm>
        </p:spPr>
        <p:txBody>
          <a:bodyPr/>
          <a:lstStyle/>
          <a:p>
            <a:pPr marL="432" indent="0">
              <a:buNone/>
            </a:pPr>
            <a:r>
              <a:rPr lang="en-US" sz="2400" dirty="0"/>
              <a:t>In </a:t>
            </a:r>
            <a:r>
              <a:rPr lang="en-US" sz="2400" b="1" dirty="0"/>
              <a:t>hydrolysis</a:t>
            </a:r>
            <a:r>
              <a:rPr lang="en-US" sz="2400" dirty="0"/>
              <a:t>,</a:t>
            </a:r>
          </a:p>
          <a:p>
            <a:r>
              <a:rPr lang="en-US" sz="2400" dirty="0"/>
              <a:t>triacylglycerols split into glycerol and three fatty acids</a:t>
            </a:r>
          </a:p>
        </p:txBody>
      </p:sp>
      <p:sp>
        <p:nvSpPr>
          <p:cNvPr id="5" name="Content Placeholder 4">
            <a:extLst>
              <a:ext uri="{FF2B5EF4-FFF2-40B4-BE49-F238E27FC236}">
                <a16:creationId xmlns:a16="http://schemas.microsoft.com/office/drawing/2014/main" id="{B8927040-FD21-4FA5-A12E-66E9D4FF1744}"/>
              </a:ext>
            </a:extLst>
          </p:cNvPr>
          <p:cNvSpPr>
            <a:spLocks noGrp="1"/>
          </p:cNvSpPr>
          <p:nvPr>
            <p:ph sz="quarter" idx="15"/>
          </p:nvPr>
        </p:nvSpPr>
        <p:spPr>
          <a:xfrm>
            <a:off x="457201" y="2607052"/>
            <a:ext cx="3185652" cy="431116"/>
          </a:xfrm>
        </p:spPr>
        <p:txBody>
          <a:bodyPr/>
          <a:lstStyle/>
          <a:p>
            <a:r>
              <a:rPr lang="en-US" sz="2400" dirty="0"/>
              <a:t>a strong acid, H</a:t>
            </a:r>
            <a:r>
              <a:rPr lang="en-US" sz="100" dirty="0"/>
              <a:t> </a:t>
            </a:r>
            <a:r>
              <a:rPr lang="en-US" sz="2400" dirty="0"/>
              <a:t>C</a:t>
            </a:r>
            <a:r>
              <a:rPr lang="en-US" sz="100" dirty="0"/>
              <a:t> </a:t>
            </a:r>
            <a:r>
              <a:rPr lang="en-US" sz="2400" dirty="0"/>
              <a:t>l or</a:t>
            </a:r>
            <a:endParaRPr lang="en-IN" sz="2400" dirty="0"/>
          </a:p>
        </p:txBody>
      </p:sp>
      <p:graphicFrame>
        <p:nvGraphicFramePr>
          <p:cNvPr id="17" name="Object 16" descr="H sub 2 S O sub 4">
            <a:extLst>
              <a:ext uri="{FF2B5EF4-FFF2-40B4-BE49-F238E27FC236}">
                <a16:creationId xmlns:a16="http://schemas.microsoft.com/office/drawing/2014/main" id="{B4AF0440-407F-422A-9405-DC2D81C13DA3}"/>
              </a:ext>
            </a:extLst>
          </p:cNvPr>
          <p:cNvGraphicFramePr>
            <a:graphicFrameLocks noChangeAspect="1"/>
          </p:cNvGraphicFramePr>
          <p:nvPr>
            <p:extLst/>
          </p:nvPr>
        </p:nvGraphicFramePr>
        <p:xfrm>
          <a:off x="3715245" y="2633351"/>
          <a:ext cx="1049825" cy="395586"/>
        </p:xfrm>
        <a:graphic>
          <a:graphicData uri="http://schemas.openxmlformats.org/presentationml/2006/ole">
            <mc:AlternateContent xmlns:mc="http://schemas.openxmlformats.org/markup-compatibility/2006">
              <mc:Choice xmlns:v="urn:schemas-microsoft-com:vml" Requires="v">
                <p:oleObj spid="_x0000_s10245" name="Equation" r:id="rId4" imgW="876240" imgH="330120" progId="Equation.DSMT4">
                  <p:embed/>
                </p:oleObj>
              </mc:Choice>
              <mc:Fallback>
                <p:oleObj name="Equation" r:id="rId4" imgW="876240" imgH="330120" progId="Equation.DSMT4">
                  <p:embed/>
                  <p:pic>
                    <p:nvPicPr>
                      <p:cNvPr id="17" name="Object 16" descr="H sub 2 S O sub 4">
                        <a:extLst>
                          <a:ext uri="{FF2B5EF4-FFF2-40B4-BE49-F238E27FC236}">
                            <a16:creationId xmlns:a16="http://schemas.microsoft.com/office/drawing/2014/main" id="{B4AF0440-407F-422A-9405-DC2D81C13DA3}"/>
                          </a:ext>
                        </a:extLst>
                      </p:cNvPr>
                      <p:cNvPicPr/>
                      <p:nvPr/>
                    </p:nvPicPr>
                    <p:blipFill>
                      <a:blip r:embed="rId5"/>
                      <a:stretch>
                        <a:fillRect/>
                      </a:stretch>
                    </p:blipFill>
                    <p:spPr>
                      <a:xfrm>
                        <a:off x="3715245" y="2633351"/>
                        <a:ext cx="1049825" cy="395586"/>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FB2FC70-34BA-4BB5-B709-12ADF28A4EB9}"/>
              </a:ext>
            </a:extLst>
          </p:cNvPr>
          <p:cNvSpPr>
            <a:spLocks noGrp="1"/>
          </p:cNvSpPr>
          <p:nvPr>
            <p:ph sz="quarter" idx="16"/>
          </p:nvPr>
        </p:nvSpPr>
        <p:spPr>
          <a:xfrm>
            <a:off x="4866967" y="2617635"/>
            <a:ext cx="3893574" cy="420535"/>
          </a:xfrm>
        </p:spPr>
        <p:txBody>
          <a:bodyPr/>
          <a:lstStyle/>
          <a:p>
            <a:pPr marL="432" indent="0">
              <a:buNone/>
            </a:pPr>
            <a:r>
              <a:rPr lang="en-US" sz="2400" dirty="0"/>
              <a:t>or digestive enzymes called</a:t>
            </a:r>
            <a:endParaRPr lang="en-IN" sz="2400" dirty="0"/>
          </a:p>
        </p:txBody>
      </p:sp>
      <p:sp>
        <p:nvSpPr>
          <p:cNvPr id="6" name="Content Placeholder 5">
            <a:extLst>
              <a:ext uri="{FF2B5EF4-FFF2-40B4-BE49-F238E27FC236}">
                <a16:creationId xmlns:a16="http://schemas.microsoft.com/office/drawing/2014/main" id="{44124534-B997-49CF-8B88-3AE6C050F1E8}"/>
              </a:ext>
            </a:extLst>
          </p:cNvPr>
          <p:cNvSpPr>
            <a:spLocks noGrp="1"/>
          </p:cNvSpPr>
          <p:nvPr>
            <p:ph sz="quarter" idx="17"/>
          </p:nvPr>
        </p:nvSpPr>
        <p:spPr>
          <a:xfrm>
            <a:off x="454672" y="3104993"/>
            <a:ext cx="3084941" cy="427447"/>
          </a:xfrm>
        </p:spPr>
        <p:txBody>
          <a:bodyPr/>
          <a:lstStyle/>
          <a:p>
            <a:pPr marL="255600" indent="0">
              <a:buNone/>
            </a:pPr>
            <a:r>
              <a:rPr lang="en-US" sz="2400" dirty="0"/>
              <a:t>lipases are required</a:t>
            </a:r>
            <a:endParaRPr lang="en-IN" sz="2400" dirty="0"/>
          </a:p>
        </p:txBody>
      </p:sp>
      <p:pic>
        <p:nvPicPr>
          <p:cNvPr id="18" name="Content Placeholder 17" descr="The steps are as follows. For long description in Notes pane, press F6.  ">
            <a:extLst>
              <a:ext uri="{FF2B5EF4-FFF2-40B4-BE49-F238E27FC236}">
                <a16:creationId xmlns:a16="http://schemas.microsoft.com/office/drawing/2014/main" id="{F50D6CE3-6BC3-4456-B0C1-D9A92BAE3E98}"/>
              </a:ext>
            </a:extLst>
          </p:cNvPr>
          <p:cNvPicPr>
            <a:picLocks noGrp="1" noChangeAspect="1"/>
          </p:cNvPicPr>
          <p:nvPr>
            <p:ph sz="quarter" idx="18"/>
          </p:nvPr>
        </p:nvPicPr>
        <p:blipFill>
          <a:blip r:embed="rId6"/>
          <a:stretch>
            <a:fillRect/>
          </a:stretch>
        </p:blipFill>
        <p:spPr>
          <a:xfrm>
            <a:off x="1128342" y="3779021"/>
            <a:ext cx="6887316" cy="2427123"/>
          </a:xfrm>
          <a:prstGeom prst="rect">
            <a:avLst/>
          </a:prstGeom>
        </p:spPr>
      </p:pic>
    </p:spTree>
    <p:extLst>
      <p:ext uri="{BB962C8B-B14F-4D97-AF65-F5344CB8AC3E}">
        <p14:creationId xmlns:p14="http://schemas.microsoft.com/office/powerpoint/2010/main" val="2622729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33300-C838-41EA-B078-2AC30A82C7CF}"/>
              </a:ext>
            </a:extLst>
          </p:cNvPr>
          <p:cNvSpPr>
            <a:spLocks noGrp="1"/>
          </p:cNvSpPr>
          <p:nvPr>
            <p:ph type="title"/>
          </p:nvPr>
        </p:nvSpPr>
        <p:spPr/>
        <p:txBody>
          <a:bodyPr/>
          <a:lstStyle/>
          <a:p>
            <a:r>
              <a:rPr lang="en-IN" dirty="0"/>
              <a:t>Saponification and Soap </a:t>
            </a:r>
            <a:r>
              <a:rPr lang="en-IN" sz="2000" b="0" i="0" u="none" strike="noStrike" cap="none" baseline="0" dirty="0">
                <a:solidFill>
                  <a:srgbClr val="007FA3"/>
                </a:solidFill>
                <a:effectLst/>
                <a:latin typeface="+mj-lt"/>
                <a:ea typeface="Times New Roman"/>
                <a:cs typeface="Times New Roman"/>
                <a:sym typeface="Times New Roman"/>
              </a:rPr>
              <a:t>(1 of 2)</a:t>
            </a:r>
            <a:endParaRPr lang="en-IN" sz="2000" b="0" baseline="0" dirty="0"/>
          </a:p>
        </p:txBody>
      </p:sp>
      <p:sp>
        <p:nvSpPr>
          <p:cNvPr id="3" name="Content Placeholder 2">
            <a:extLst>
              <a:ext uri="{FF2B5EF4-FFF2-40B4-BE49-F238E27FC236}">
                <a16:creationId xmlns:a16="http://schemas.microsoft.com/office/drawing/2014/main" id="{34E7D908-7D55-4841-BFB9-418DEF180EDD}"/>
              </a:ext>
            </a:extLst>
          </p:cNvPr>
          <p:cNvSpPr>
            <a:spLocks noGrp="1"/>
          </p:cNvSpPr>
          <p:nvPr>
            <p:ph sz="quarter" idx="13"/>
          </p:nvPr>
        </p:nvSpPr>
        <p:spPr>
          <a:xfrm>
            <a:off x="457200" y="1556326"/>
            <a:ext cx="8356600" cy="4467955"/>
          </a:xfrm>
        </p:spPr>
        <p:txBody>
          <a:bodyPr/>
          <a:lstStyle/>
          <a:p>
            <a:pPr marL="432" indent="0">
              <a:buNone/>
            </a:pPr>
            <a:r>
              <a:rPr lang="en-US" b="1" dirty="0"/>
              <a:t>Saponification</a:t>
            </a:r>
          </a:p>
          <a:p>
            <a:r>
              <a:rPr lang="en-US" dirty="0"/>
              <a:t>is the reaction of a fat with a strong base such as N</a:t>
            </a:r>
            <a:r>
              <a:rPr lang="en-US" sz="100" dirty="0"/>
              <a:t> </a:t>
            </a:r>
            <a:r>
              <a:rPr lang="en-US" dirty="0"/>
              <a:t>a</a:t>
            </a:r>
            <a:r>
              <a:rPr lang="en-US" sz="100" dirty="0"/>
              <a:t> </a:t>
            </a:r>
            <a:r>
              <a:rPr lang="en-US" dirty="0"/>
              <a:t>O</a:t>
            </a:r>
            <a:r>
              <a:rPr lang="en-US" sz="100" dirty="0"/>
              <a:t> </a:t>
            </a:r>
            <a:r>
              <a:rPr lang="en-US" dirty="0"/>
              <a:t>H in the presence of heat</a:t>
            </a:r>
          </a:p>
          <a:p>
            <a:r>
              <a:rPr lang="en-US" dirty="0"/>
              <a:t>splits triacylglycerols into glycerol and the sodium salts of fatty acids</a:t>
            </a:r>
          </a:p>
          <a:p>
            <a:r>
              <a:rPr lang="en-US" dirty="0"/>
              <a:t>is the process of forming “soaps” (salts of fatty acids)</a:t>
            </a:r>
          </a:p>
          <a:p>
            <a:r>
              <a:rPr lang="en-US" dirty="0"/>
              <a:t>with N</a:t>
            </a:r>
            <a:r>
              <a:rPr lang="en-US" sz="100" dirty="0"/>
              <a:t> </a:t>
            </a:r>
            <a:r>
              <a:rPr lang="en-US" dirty="0"/>
              <a:t>a</a:t>
            </a:r>
            <a:r>
              <a:rPr lang="en-US" sz="100" dirty="0"/>
              <a:t> </a:t>
            </a:r>
            <a:r>
              <a:rPr lang="en-US" dirty="0"/>
              <a:t>O</a:t>
            </a:r>
            <a:r>
              <a:rPr lang="en-US" sz="100" dirty="0"/>
              <a:t> </a:t>
            </a:r>
            <a:r>
              <a:rPr lang="en-US" dirty="0"/>
              <a:t>H gives solid soaps that can be molded into different shapes</a:t>
            </a:r>
          </a:p>
          <a:p>
            <a:r>
              <a:rPr lang="en-US" dirty="0"/>
              <a:t>with K</a:t>
            </a:r>
            <a:r>
              <a:rPr lang="en-US" sz="100" dirty="0"/>
              <a:t> </a:t>
            </a:r>
            <a:r>
              <a:rPr lang="en-US" dirty="0"/>
              <a:t>O</a:t>
            </a:r>
            <a:r>
              <a:rPr lang="en-US" sz="100" dirty="0"/>
              <a:t> </a:t>
            </a:r>
            <a:r>
              <a:rPr lang="en-US" dirty="0"/>
              <a:t>H gives softer, liquid soaps</a:t>
            </a:r>
            <a:endParaRPr lang="en-IN" dirty="0"/>
          </a:p>
        </p:txBody>
      </p:sp>
    </p:spTree>
    <p:extLst>
      <p:ext uri="{BB962C8B-B14F-4D97-AF65-F5344CB8AC3E}">
        <p14:creationId xmlns:p14="http://schemas.microsoft.com/office/powerpoint/2010/main" val="1432452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CA6C5-2114-4D42-93EA-DBE7B4E5BED1}"/>
              </a:ext>
            </a:extLst>
          </p:cNvPr>
          <p:cNvSpPr>
            <a:spLocks noGrp="1"/>
          </p:cNvSpPr>
          <p:nvPr>
            <p:ph type="title"/>
          </p:nvPr>
        </p:nvSpPr>
        <p:spPr/>
        <p:txBody>
          <a:bodyPr/>
          <a:lstStyle/>
          <a:p>
            <a:r>
              <a:rPr lang="en-IN" dirty="0"/>
              <a:t>Saponification and Soap </a:t>
            </a:r>
            <a:r>
              <a:rPr lang="en-IN" sz="2000" b="0" dirty="0"/>
              <a:t>(2 of 2)</a:t>
            </a:r>
            <a:endParaRPr lang="en-IN" dirty="0"/>
          </a:p>
        </p:txBody>
      </p:sp>
      <p:pic>
        <p:nvPicPr>
          <p:cNvPr id="4" name="Content Placeholder 3" descr="Glyceryl tripalmitate reacts with 3 N a O H in the presence of heat to produce glycerol and three sodium palmitate molecules. For long description in Notes pane, press F6.  ">
            <a:extLst>
              <a:ext uri="{FF2B5EF4-FFF2-40B4-BE49-F238E27FC236}">
                <a16:creationId xmlns:a16="http://schemas.microsoft.com/office/drawing/2014/main" id="{80627EF5-6051-4701-84C0-6056EC8084E2}"/>
              </a:ext>
            </a:extLst>
          </p:cNvPr>
          <p:cNvPicPr>
            <a:picLocks noGrp="1" noChangeAspect="1"/>
          </p:cNvPicPr>
          <p:nvPr>
            <p:ph sz="quarter" idx="13"/>
          </p:nvPr>
        </p:nvPicPr>
        <p:blipFill>
          <a:blip r:embed="rId3"/>
          <a:stretch>
            <a:fillRect/>
          </a:stretch>
        </p:blipFill>
        <p:spPr>
          <a:xfrm>
            <a:off x="457200" y="2316712"/>
            <a:ext cx="8229600" cy="2887896"/>
          </a:xfrm>
          <a:prstGeom prst="rect">
            <a:avLst/>
          </a:prstGeom>
        </p:spPr>
      </p:pic>
    </p:spTree>
    <p:extLst>
      <p:ext uri="{BB962C8B-B14F-4D97-AF65-F5344CB8AC3E}">
        <p14:creationId xmlns:p14="http://schemas.microsoft.com/office/powerpoint/2010/main" val="2366127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DBB9-4135-49B9-AB49-200C9C6D2446}"/>
              </a:ext>
            </a:extLst>
          </p:cNvPr>
          <p:cNvSpPr>
            <a:spLocks noGrp="1"/>
          </p:cNvSpPr>
          <p:nvPr>
            <p:ph type="title"/>
          </p:nvPr>
        </p:nvSpPr>
        <p:spPr/>
        <p:txBody>
          <a:bodyPr/>
          <a:lstStyle/>
          <a:p>
            <a:r>
              <a:rPr lang="en-IN" dirty="0"/>
              <a:t>Organic and Lipid Reactions</a:t>
            </a:r>
          </a:p>
        </p:txBody>
      </p:sp>
      <p:sp>
        <p:nvSpPr>
          <p:cNvPr id="3" name="Content Placeholder 2">
            <a:extLst>
              <a:ext uri="{FF2B5EF4-FFF2-40B4-BE49-F238E27FC236}">
                <a16:creationId xmlns:a16="http://schemas.microsoft.com/office/drawing/2014/main" id="{59B62D12-74C4-4BCF-8780-A24035EEF375}"/>
              </a:ext>
            </a:extLst>
          </p:cNvPr>
          <p:cNvSpPr>
            <a:spLocks noGrp="1"/>
          </p:cNvSpPr>
          <p:nvPr>
            <p:ph sz="quarter" idx="13"/>
          </p:nvPr>
        </p:nvSpPr>
        <p:spPr>
          <a:xfrm>
            <a:off x="457200" y="1556327"/>
            <a:ext cx="8229600" cy="419957"/>
          </a:xfrm>
        </p:spPr>
        <p:txBody>
          <a:bodyPr/>
          <a:lstStyle/>
          <a:p>
            <a:pPr marL="432" indent="0">
              <a:buNone/>
            </a:pPr>
            <a:r>
              <a:rPr lang="en-US" sz="2400" b="1" dirty="0"/>
              <a:t>Table 15.3</a:t>
            </a:r>
            <a:r>
              <a:rPr lang="en-US" sz="2400" dirty="0"/>
              <a:t> Summary of Organic and Lipid Reactions</a:t>
            </a:r>
            <a:endParaRPr lang="en-IN" sz="2400" dirty="0"/>
          </a:p>
        </p:txBody>
      </p:sp>
      <p:pic>
        <p:nvPicPr>
          <p:cNvPr id="5" name="Content Placeholder 4" descr="The table has 4 rows and 3 columns. For long description in Notes pane, press F6.  ">
            <a:extLst>
              <a:ext uri="{FF2B5EF4-FFF2-40B4-BE49-F238E27FC236}">
                <a16:creationId xmlns:a16="http://schemas.microsoft.com/office/drawing/2014/main" id="{E92BB6B0-D3A2-4B97-A70A-4EF6BAC66F78}"/>
              </a:ext>
            </a:extLst>
          </p:cNvPr>
          <p:cNvPicPr>
            <a:picLocks noGrp="1" noChangeAspect="1"/>
          </p:cNvPicPr>
          <p:nvPr>
            <p:ph sz="quarter" idx="14"/>
          </p:nvPr>
        </p:nvPicPr>
        <p:blipFill>
          <a:blip r:embed="rId3"/>
          <a:stretch>
            <a:fillRect/>
          </a:stretch>
        </p:blipFill>
        <p:spPr>
          <a:xfrm>
            <a:off x="457200" y="2544318"/>
            <a:ext cx="8229600" cy="1769363"/>
          </a:xfrm>
          <a:prstGeom prst="rect">
            <a:avLst/>
          </a:prstGeom>
        </p:spPr>
      </p:pic>
    </p:spTree>
    <p:extLst>
      <p:ext uri="{BB962C8B-B14F-4D97-AF65-F5344CB8AC3E}">
        <p14:creationId xmlns:p14="http://schemas.microsoft.com/office/powerpoint/2010/main" val="21364888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716C7-88E7-43F5-B686-E6823F67C793}"/>
              </a:ext>
            </a:extLst>
          </p:cNvPr>
          <p:cNvSpPr>
            <a:spLocks noGrp="1"/>
          </p:cNvSpPr>
          <p:nvPr>
            <p:ph type="title"/>
          </p:nvPr>
        </p:nvSpPr>
        <p:spPr/>
        <p:txBody>
          <a:bodyPr/>
          <a:lstStyle/>
          <a:p>
            <a:r>
              <a:rPr lang="en-IN" dirty="0"/>
              <a:t>Learning Check 4</a:t>
            </a:r>
          </a:p>
        </p:txBody>
      </p:sp>
      <p:sp>
        <p:nvSpPr>
          <p:cNvPr id="3" name="Content Placeholder 2">
            <a:extLst>
              <a:ext uri="{FF2B5EF4-FFF2-40B4-BE49-F238E27FC236}">
                <a16:creationId xmlns:a16="http://schemas.microsoft.com/office/drawing/2014/main" id="{2A2B8358-820F-4BB2-8709-CE1495901411}"/>
              </a:ext>
            </a:extLst>
          </p:cNvPr>
          <p:cNvSpPr>
            <a:spLocks noGrp="1"/>
          </p:cNvSpPr>
          <p:nvPr>
            <p:ph sz="quarter" idx="13"/>
          </p:nvPr>
        </p:nvSpPr>
        <p:spPr>
          <a:xfrm>
            <a:off x="457200" y="1556327"/>
            <a:ext cx="8229600" cy="1142628"/>
          </a:xfrm>
        </p:spPr>
        <p:txBody>
          <a:bodyPr/>
          <a:lstStyle/>
          <a:p>
            <a:pPr marL="432" indent="0">
              <a:buNone/>
            </a:pPr>
            <a:r>
              <a:rPr lang="en-US" sz="2400" dirty="0"/>
              <a:t>Write the equation for the reaction catalyzed by the enzyme lipase that hydrolyzes glyceryl </a:t>
            </a:r>
            <a:r>
              <a:rPr lang="en-US" sz="2400" dirty="0" err="1"/>
              <a:t>trilaurate</a:t>
            </a:r>
            <a:r>
              <a:rPr lang="en-US" sz="2400" dirty="0"/>
              <a:t> (</a:t>
            </a:r>
            <a:r>
              <a:rPr lang="en-US" sz="2400" dirty="0" err="1"/>
              <a:t>trilaurin</a:t>
            </a:r>
            <a:r>
              <a:rPr lang="en-US" sz="2400" dirty="0"/>
              <a:t>) during the digestion process.</a:t>
            </a:r>
            <a:endParaRPr lang="en-IN" sz="2400" dirty="0"/>
          </a:p>
        </p:txBody>
      </p:sp>
      <p:pic>
        <p:nvPicPr>
          <p:cNvPr id="5" name="Content Placeholder 4" descr="Trilaurin plus 3 H 2 O reacts in the presence of lipase to yield blank. For long description in Notes pane, press F6.">
            <a:extLst>
              <a:ext uri="{FF2B5EF4-FFF2-40B4-BE49-F238E27FC236}">
                <a16:creationId xmlns:a16="http://schemas.microsoft.com/office/drawing/2014/main" id="{ABE4A386-373C-4F12-80DD-B87023A6540C}"/>
              </a:ext>
            </a:extLst>
          </p:cNvPr>
          <p:cNvPicPr>
            <a:picLocks noGrp="1" noChangeAspect="1"/>
          </p:cNvPicPr>
          <p:nvPr>
            <p:ph sz="quarter" idx="14"/>
          </p:nvPr>
        </p:nvPicPr>
        <p:blipFill>
          <a:blip r:embed="rId3"/>
          <a:stretch>
            <a:fillRect/>
          </a:stretch>
        </p:blipFill>
        <p:spPr>
          <a:xfrm>
            <a:off x="2059942" y="3101968"/>
            <a:ext cx="5024116" cy="2547081"/>
          </a:xfrm>
          <a:prstGeom prst="rect">
            <a:avLst/>
          </a:prstGeom>
        </p:spPr>
      </p:pic>
    </p:spTree>
    <p:extLst>
      <p:ext uri="{BB962C8B-B14F-4D97-AF65-F5344CB8AC3E}">
        <p14:creationId xmlns:p14="http://schemas.microsoft.com/office/powerpoint/2010/main" val="1115152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5325-EEFE-43C5-93A9-829925C7B6CA}"/>
              </a:ext>
            </a:extLst>
          </p:cNvPr>
          <p:cNvSpPr>
            <a:spLocks noGrp="1"/>
          </p:cNvSpPr>
          <p:nvPr>
            <p:ph type="title"/>
          </p:nvPr>
        </p:nvSpPr>
        <p:spPr/>
        <p:txBody>
          <a:bodyPr/>
          <a:lstStyle/>
          <a:p>
            <a:r>
              <a:rPr lang="en-IN" dirty="0"/>
              <a:t>Solution 4</a:t>
            </a:r>
          </a:p>
        </p:txBody>
      </p:sp>
      <p:sp>
        <p:nvSpPr>
          <p:cNvPr id="4" name="Content Placeholder 3">
            <a:extLst>
              <a:ext uri="{FF2B5EF4-FFF2-40B4-BE49-F238E27FC236}">
                <a16:creationId xmlns:a16="http://schemas.microsoft.com/office/drawing/2014/main" id="{CD583509-8416-4F5C-8B2D-FEFFB9875E02}"/>
              </a:ext>
            </a:extLst>
          </p:cNvPr>
          <p:cNvSpPr>
            <a:spLocks noGrp="1"/>
          </p:cNvSpPr>
          <p:nvPr>
            <p:ph sz="quarter" idx="14"/>
          </p:nvPr>
        </p:nvSpPr>
        <p:spPr>
          <a:xfrm>
            <a:off x="457200" y="1562503"/>
            <a:ext cx="8126361" cy="1165949"/>
          </a:xfrm>
        </p:spPr>
        <p:txBody>
          <a:bodyPr/>
          <a:lstStyle/>
          <a:p>
            <a:pPr marL="432" indent="0">
              <a:buNone/>
            </a:pPr>
            <a:r>
              <a:rPr lang="en-US" sz="2400" dirty="0"/>
              <a:t>Write the equation for the reaction catalyzed by the enzyme lipase that hydrolyzes glyceryl </a:t>
            </a:r>
            <a:r>
              <a:rPr lang="en-US" sz="2400" dirty="0" err="1"/>
              <a:t>trilaurate</a:t>
            </a:r>
            <a:r>
              <a:rPr lang="en-US" sz="2400" dirty="0"/>
              <a:t> (</a:t>
            </a:r>
            <a:r>
              <a:rPr lang="en-US" sz="2400" dirty="0" err="1"/>
              <a:t>trilaurin</a:t>
            </a:r>
            <a:r>
              <a:rPr lang="en-US" sz="2400" dirty="0"/>
              <a:t>) during the digestion process.</a:t>
            </a:r>
            <a:endParaRPr lang="en-IN" sz="2400" dirty="0"/>
          </a:p>
        </p:txBody>
      </p:sp>
      <p:sp>
        <p:nvSpPr>
          <p:cNvPr id="5" name="Content Placeholder 4">
            <a:extLst>
              <a:ext uri="{FF2B5EF4-FFF2-40B4-BE49-F238E27FC236}">
                <a16:creationId xmlns:a16="http://schemas.microsoft.com/office/drawing/2014/main" id="{B8927040-FD21-4FA5-A12E-66E9D4FF1744}"/>
              </a:ext>
            </a:extLst>
          </p:cNvPr>
          <p:cNvSpPr>
            <a:spLocks noGrp="1"/>
          </p:cNvSpPr>
          <p:nvPr>
            <p:ph sz="quarter" idx="15"/>
          </p:nvPr>
        </p:nvSpPr>
        <p:spPr>
          <a:xfrm>
            <a:off x="457201" y="3963904"/>
            <a:ext cx="1447800" cy="785075"/>
          </a:xfrm>
        </p:spPr>
        <p:txBody>
          <a:bodyPr/>
          <a:lstStyle/>
          <a:p>
            <a:pPr marL="432" indent="0">
              <a:buNone/>
            </a:pPr>
            <a:r>
              <a:rPr lang="en-IN" sz="2400" dirty="0"/>
              <a:t>glyceryl </a:t>
            </a:r>
            <a:r>
              <a:rPr lang="en-US" sz="2400" dirty="0" err="1"/>
              <a:t>trilaurate</a:t>
            </a:r>
            <a:endParaRPr lang="en-IN" sz="2400" dirty="0"/>
          </a:p>
        </p:txBody>
      </p:sp>
      <p:pic>
        <p:nvPicPr>
          <p:cNvPr id="7" name="Content Placeholder 6" descr="The triglyceride backbone is a column of 3 single bonded C H 2's, and each is single bonded to O H to the right. For long description in Notes pane, press F6.">
            <a:extLst>
              <a:ext uri="{FF2B5EF4-FFF2-40B4-BE49-F238E27FC236}">
                <a16:creationId xmlns:a16="http://schemas.microsoft.com/office/drawing/2014/main" id="{1619948C-2910-49F6-9C46-DF9D98F26E87}"/>
              </a:ext>
            </a:extLst>
          </p:cNvPr>
          <p:cNvPicPr>
            <a:picLocks noGrp="1" noChangeAspect="1"/>
          </p:cNvPicPr>
          <p:nvPr>
            <p:ph sz="quarter" idx="16"/>
          </p:nvPr>
        </p:nvPicPr>
        <p:blipFill>
          <a:blip r:embed="rId3"/>
          <a:stretch>
            <a:fillRect/>
          </a:stretch>
        </p:blipFill>
        <p:spPr>
          <a:xfrm>
            <a:off x="2900152" y="3151265"/>
            <a:ext cx="5683409" cy="2298648"/>
          </a:xfrm>
          <a:prstGeom prst="rect">
            <a:avLst/>
          </a:prstGeom>
        </p:spPr>
      </p:pic>
    </p:spTree>
    <p:extLst>
      <p:ext uri="{BB962C8B-B14F-4D97-AF65-F5344CB8AC3E}">
        <p14:creationId xmlns:p14="http://schemas.microsoft.com/office/powerpoint/2010/main" val="2835321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IN" dirty="0"/>
              <a:t>Solution 1</a:t>
            </a:r>
          </a:p>
        </p:txBody>
      </p:sp>
      <p:sp>
        <p:nvSpPr>
          <p:cNvPr id="16" name="Content Placeholder 15"/>
          <p:cNvSpPr>
            <a:spLocks noGrp="1"/>
          </p:cNvSpPr>
          <p:nvPr>
            <p:ph sz="quarter" idx="13"/>
          </p:nvPr>
        </p:nvSpPr>
        <p:spPr>
          <a:xfrm>
            <a:off x="457200" y="1556326"/>
            <a:ext cx="8229600" cy="805873"/>
          </a:xfrm>
        </p:spPr>
        <p:txBody>
          <a:bodyPr/>
          <a:lstStyle/>
          <a:p>
            <a:pPr marL="432" indent="0">
              <a:buNone/>
            </a:pPr>
            <a:r>
              <a:rPr lang="en-US" dirty="0"/>
              <a:t>Lipids are characterized by the presence of fatty acids or a steroid nucleus. Which type is described by the following?</a:t>
            </a:r>
            <a:endParaRPr lang="en-IN" dirty="0"/>
          </a:p>
        </p:txBody>
      </p:sp>
      <p:sp>
        <p:nvSpPr>
          <p:cNvPr id="17" name="Content Placeholder 16"/>
          <p:cNvSpPr>
            <a:spLocks noGrp="1"/>
          </p:cNvSpPr>
          <p:nvPr>
            <p:ph sz="quarter" idx="14"/>
          </p:nvPr>
        </p:nvSpPr>
        <p:spPr>
          <a:xfrm>
            <a:off x="457201" y="2605875"/>
            <a:ext cx="6680200" cy="442126"/>
          </a:xfrm>
        </p:spPr>
        <p:txBody>
          <a:bodyPr/>
          <a:lstStyle/>
          <a:p>
            <a:pPr marL="432" indent="0">
              <a:buNone/>
            </a:pPr>
            <a:r>
              <a:rPr lang="en-US" dirty="0">
                <a:solidFill>
                  <a:schemeClr val="tx2"/>
                </a:solidFill>
              </a:rPr>
              <a:t>A. </a:t>
            </a:r>
            <a:r>
              <a:rPr lang="en-US" dirty="0"/>
              <a:t>Contains a fused four-membered ring system</a:t>
            </a:r>
            <a:endParaRPr lang="en-IN" dirty="0"/>
          </a:p>
        </p:txBody>
      </p:sp>
      <p:sp>
        <p:nvSpPr>
          <p:cNvPr id="18" name="Content Placeholder 17"/>
          <p:cNvSpPr>
            <a:spLocks noGrp="1"/>
          </p:cNvSpPr>
          <p:nvPr>
            <p:ph sz="quarter" idx="15"/>
          </p:nvPr>
        </p:nvSpPr>
        <p:spPr>
          <a:xfrm>
            <a:off x="7480300" y="2605876"/>
            <a:ext cx="1209675" cy="442126"/>
          </a:xfrm>
        </p:spPr>
        <p:txBody>
          <a:bodyPr/>
          <a:lstStyle/>
          <a:p>
            <a:pPr marL="0" indent="0">
              <a:buNone/>
            </a:pPr>
            <a:r>
              <a:rPr lang="en-IN" b="1" dirty="0"/>
              <a:t>Steroid</a:t>
            </a:r>
          </a:p>
        </p:txBody>
      </p:sp>
      <p:sp>
        <p:nvSpPr>
          <p:cNvPr id="19" name="Content Placeholder 18"/>
          <p:cNvSpPr>
            <a:spLocks noGrp="1"/>
          </p:cNvSpPr>
          <p:nvPr>
            <p:ph sz="quarter" idx="16"/>
          </p:nvPr>
        </p:nvSpPr>
        <p:spPr>
          <a:xfrm>
            <a:off x="457200" y="3235325"/>
            <a:ext cx="4356100" cy="411163"/>
          </a:xfrm>
        </p:spPr>
        <p:txBody>
          <a:bodyPr/>
          <a:lstStyle/>
          <a:p>
            <a:pPr marL="432" indent="0">
              <a:buNone/>
            </a:pPr>
            <a:r>
              <a:rPr lang="fr-FR" dirty="0">
                <a:solidFill>
                  <a:schemeClr val="tx2"/>
                </a:solidFill>
              </a:rPr>
              <a:t>B. </a:t>
            </a:r>
            <a:r>
              <a:rPr lang="fr-FR" dirty="0" err="1"/>
              <a:t>Contains</a:t>
            </a:r>
            <a:r>
              <a:rPr lang="fr-FR" dirty="0"/>
              <a:t> long </a:t>
            </a:r>
            <a:r>
              <a:rPr lang="fr-FR" dirty="0" err="1"/>
              <a:t>carbon</a:t>
            </a:r>
            <a:r>
              <a:rPr lang="fr-FR" dirty="0"/>
              <a:t> </a:t>
            </a:r>
            <a:r>
              <a:rPr lang="fr-FR" dirty="0" err="1"/>
              <a:t>chains</a:t>
            </a:r>
            <a:endParaRPr lang="en-IN" dirty="0"/>
          </a:p>
        </p:txBody>
      </p:sp>
      <p:sp>
        <p:nvSpPr>
          <p:cNvPr id="20" name="Content Placeholder 19"/>
          <p:cNvSpPr>
            <a:spLocks noGrp="1"/>
          </p:cNvSpPr>
          <p:nvPr>
            <p:ph sz="quarter" idx="17"/>
          </p:nvPr>
        </p:nvSpPr>
        <p:spPr>
          <a:xfrm>
            <a:off x="7480300" y="3235326"/>
            <a:ext cx="1562100" cy="420099"/>
          </a:xfrm>
        </p:spPr>
        <p:txBody>
          <a:bodyPr/>
          <a:lstStyle/>
          <a:p>
            <a:pPr marL="432" indent="0">
              <a:buNone/>
            </a:pPr>
            <a:r>
              <a:rPr lang="en-IN" b="1" dirty="0"/>
              <a:t>Fatty acid</a:t>
            </a:r>
          </a:p>
        </p:txBody>
      </p:sp>
      <p:sp>
        <p:nvSpPr>
          <p:cNvPr id="21" name="Content Placeholder 20"/>
          <p:cNvSpPr>
            <a:spLocks noGrp="1"/>
          </p:cNvSpPr>
          <p:nvPr>
            <p:ph sz="quarter" idx="18"/>
          </p:nvPr>
        </p:nvSpPr>
        <p:spPr>
          <a:xfrm>
            <a:off x="457201" y="3833812"/>
            <a:ext cx="3975100" cy="451063"/>
          </a:xfrm>
        </p:spPr>
        <p:txBody>
          <a:bodyPr/>
          <a:lstStyle/>
          <a:p>
            <a:pPr marL="432" indent="0">
              <a:buNone/>
            </a:pPr>
            <a:r>
              <a:rPr lang="en-IN" dirty="0">
                <a:solidFill>
                  <a:schemeClr val="tx2"/>
                </a:solidFill>
              </a:rPr>
              <a:t>C. </a:t>
            </a:r>
            <a:r>
              <a:rPr lang="en-IN" dirty="0"/>
              <a:t>Includes carbonyl groups</a:t>
            </a:r>
          </a:p>
        </p:txBody>
      </p:sp>
      <p:sp>
        <p:nvSpPr>
          <p:cNvPr id="22" name="Content Placeholder 21"/>
          <p:cNvSpPr>
            <a:spLocks noGrp="1"/>
          </p:cNvSpPr>
          <p:nvPr>
            <p:ph sz="quarter" idx="19"/>
          </p:nvPr>
        </p:nvSpPr>
        <p:spPr>
          <a:xfrm>
            <a:off x="7480300" y="3833812"/>
            <a:ext cx="1562100" cy="451063"/>
          </a:xfrm>
        </p:spPr>
        <p:txBody>
          <a:bodyPr/>
          <a:lstStyle/>
          <a:p>
            <a:pPr marL="432" indent="0">
              <a:buNone/>
            </a:pPr>
            <a:r>
              <a:rPr lang="en-IN" b="1" dirty="0"/>
              <a:t>Fatty acid</a:t>
            </a:r>
          </a:p>
        </p:txBody>
      </p:sp>
    </p:spTree>
    <p:extLst>
      <p:ext uri="{BB962C8B-B14F-4D97-AF65-F5344CB8AC3E}">
        <p14:creationId xmlns:p14="http://schemas.microsoft.com/office/powerpoint/2010/main" val="129679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0911-8522-4EAC-8F3F-18A2E839CD10}"/>
              </a:ext>
            </a:extLst>
          </p:cNvPr>
          <p:cNvSpPr>
            <a:spLocks noGrp="1"/>
          </p:cNvSpPr>
          <p:nvPr>
            <p:ph type="title"/>
          </p:nvPr>
        </p:nvSpPr>
        <p:spPr/>
        <p:txBody>
          <a:bodyPr/>
          <a:lstStyle/>
          <a:p>
            <a:r>
              <a:rPr lang="en-US" dirty="0"/>
              <a:t>15.5 Phospholipids</a:t>
            </a:r>
            <a:endParaRPr lang="en-IN" dirty="0"/>
          </a:p>
        </p:txBody>
      </p:sp>
      <p:sp>
        <p:nvSpPr>
          <p:cNvPr id="4" name="Content Placeholder 3">
            <a:extLst>
              <a:ext uri="{FF2B5EF4-FFF2-40B4-BE49-F238E27FC236}">
                <a16:creationId xmlns:a16="http://schemas.microsoft.com/office/drawing/2014/main" id="{07FA7CCA-3C4D-4841-B774-AEA6187E5F3B}"/>
              </a:ext>
            </a:extLst>
          </p:cNvPr>
          <p:cNvSpPr>
            <a:spLocks noGrp="1"/>
          </p:cNvSpPr>
          <p:nvPr>
            <p:ph sz="quarter" idx="14"/>
          </p:nvPr>
        </p:nvSpPr>
        <p:spPr>
          <a:xfrm>
            <a:off x="457201" y="1546406"/>
            <a:ext cx="3893126" cy="2249739"/>
          </a:xfrm>
        </p:spPr>
        <p:txBody>
          <a:bodyPr/>
          <a:lstStyle/>
          <a:p>
            <a:pPr marL="432" indent="0">
              <a:buNone/>
            </a:pPr>
            <a:r>
              <a:rPr lang="en-US" sz="2400" dirty="0"/>
              <a:t>The </a:t>
            </a:r>
            <a:r>
              <a:rPr lang="en-US" sz="2400" b="1" dirty="0"/>
              <a:t>phospholipids</a:t>
            </a:r>
            <a:r>
              <a:rPr lang="en-US" sz="2400" dirty="0"/>
              <a:t> are a family of lipids similar in structure to triacylglycerols; they include </a:t>
            </a:r>
            <a:r>
              <a:rPr lang="en-US" sz="2400" b="1" dirty="0"/>
              <a:t>glycerophospholipids</a:t>
            </a:r>
            <a:r>
              <a:rPr lang="en-US" sz="2400" dirty="0"/>
              <a:t> and </a:t>
            </a:r>
            <a:r>
              <a:rPr lang="en-US" sz="2400" b="1" dirty="0"/>
              <a:t>sphingomyelin</a:t>
            </a:r>
            <a:r>
              <a:rPr lang="en-US" sz="2400" dirty="0"/>
              <a:t>.</a:t>
            </a:r>
          </a:p>
        </p:txBody>
      </p:sp>
      <p:pic>
        <p:nvPicPr>
          <p:cNvPr id="18" name="Content Placeholder 17" descr="The glycerol is single bonded to 2 fatty acid chains, and single bonded to P O 4, single bond, amino alcohol.">
            <a:extLst>
              <a:ext uri="{FF2B5EF4-FFF2-40B4-BE49-F238E27FC236}">
                <a16:creationId xmlns:a16="http://schemas.microsoft.com/office/drawing/2014/main" id="{EB9DB2D3-E7BA-4AD5-83C7-80FB87164435}"/>
              </a:ext>
            </a:extLst>
          </p:cNvPr>
          <p:cNvPicPr>
            <a:picLocks noGrp="1" noChangeAspect="1"/>
          </p:cNvPicPr>
          <p:nvPr>
            <p:ph sz="quarter" idx="15"/>
          </p:nvPr>
        </p:nvPicPr>
        <p:blipFill>
          <a:blip r:embed="rId2"/>
          <a:stretch>
            <a:fillRect/>
          </a:stretch>
        </p:blipFill>
        <p:spPr>
          <a:xfrm>
            <a:off x="4985218" y="1624832"/>
            <a:ext cx="3764758" cy="2365470"/>
          </a:xfrm>
          <a:prstGeom prst="rect">
            <a:avLst/>
          </a:prstGeom>
        </p:spPr>
      </p:pic>
      <p:sp>
        <p:nvSpPr>
          <p:cNvPr id="3" name="Content Placeholder 2">
            <a:extLst>
              <a:ext uri="{FF2B5EF4-FFF2-40B4-BE49-F238E27FC236}">
                <a16:creationId xmlns:a16="http://schemas.microsoft.com/office/drawing/2014/main" id="{05BD627D-A3BD-4D1F-A2B6-BACF00506267}"/>
              </a:ext>
            </a:extLst>
          </p:cNvPr>
          <p:cNvSpPr>
            <a:spLocks noGrp="1"/>
          </p:cNvSpPr>
          <p:nvPr>
            <p:ph sz="quarter" idx="16"/>
          </p:nvPr>
        </p:nvSpPr>
        <p:spPr>
          <a:xfrm>
            <a:off x="5264732" y="4292674"/>
            <a:ext cx="3241964" cy="453155"/>
          </a:xfrm>
        </p:spPr>
        <p:txBody>
          <a:bodyPr/>
          <a:lstStyle/>
          <a:p>
            <a:pPr marL="432" indent="0">
              <a:buNone/>
            </a:pPr>
            <a:r>
              <a:rPr lang="en-US" sz="2400" b="1" dirty="0"/>
              <a:t>Glycerophospholipid</a:t>
            </a:r>
          </a:p>
        </p:txBody>
      </p:sp>
      <p:sp>
        <p:nvSpPr>
          <p:cNvPr id="6" name="Content Placeholder 5">
            <a:extLst>
              <a:ext uri="{FF2B5EF4-FFF2-40B4-BE49-F238E27FC236}">
                <a16:creationId xmlns:a16="http://schemas.microsoft.com/office/drawing/2014/main" id="{4F4C7797-2740-4F64-B993-C76C942CEBE4}"/>
              </a:ext>
            </a:extLst>
          </p:cNvPr>
          <p:cNvSpPr>
            <a:spLocks noGrp="1"/>
          </p:cNvSpPr>
          <p:nvPr>
            <p:ph sz="quarter" idx="17"/>
          </p:nvPr>
        </p:nvSpPr>
        <p:spPr>
          <a:xfrm>
            <a:off x="454672" y="5129830"/>
            <a:ext cx="8052019" cy="798813"/>
          </a:xfrm>
        </p:spPr>
        <p:txBody>
          <a:bodyPr/>
          <a:lstStyle/>
          <a:p>
            <a:pPr marL="432" indent="0">
              <a:buNone/>
            </a:pPr>
            <a:r>
              <a:rPr lang="en-US" sz="2400" b="1" dirty="0"/>
              <a:t>Learning Goal</a:t>
            </a:r>
            <a:r>
              <a:rPr lang="en-US" sz="2400" dirty="0"/>
              <a:t> Draw the structure of a phospholipid containing glycerol or sphingosine.</a:t>
            </a:r>
            <a:endParaRPr lang="en-IN" sz="2400" dirty="0"/>
          </a:p>
        </p:txBody>
      </p:sp>
    </p:spTree>
    <p:extLst>
      <p:ext uri="{BB962C8B-B14F-4D97-AF65-F5344CB8AC3E}">
        <p14:creationId xmlns:p14="http://schemas.microsoft.com/office/powerpoint/2010/main" val="13778794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0911-8522-4EAC-8F3F-18A2E839CD10}"/>
              </a:ext>
            </a:extLst>
          </p:cNvPr>
          <p:cNvSpPr>
            <a:spLocks noGrp="1"/>
          </p:cNvSpPr>
          <p:nvPr>
            <p:ph type="title"/>
          </p:nvPr>
        </p:nvSpPr>
        <p:spPr/>
        <p:txBody>
          <a:bodyPr/>
          <a:lstStyle/>
          <a:p>
            <a:r>
              <a:rPr lang="en-US" dirty="0"/>
              <a:t>Glycerophospholipids</a:t>
            </a:r>
            <a:endParaRPr lang="en-IN" dirty="0"/>
          </a:p>
        </p:txBody>
      </p:sp>
      <p:sp>
        <p:nvSpPr>
          <p:cNvPr id="4" name="Content Placeholder 3">
            <a:extLst>
              <a:ext uri="{FF2B5EF4-FFF2-40B4-BE49-F238E27FC236}">
                <a16:creationId xmlns:a16="http://schemas.microsoft.com/office/drawing/2014/main" id="{07FA7CCA-3C4D-4841-B774-AEA6187E5F3B}"/>
              </a:ext>
            </a:extLst>
          </p:cNvPr>
          <p:cNvSpPr>
            <a:spLocks noGrp="1"/>
          </p:cNvSpPr>
          <p:nvPr>
            <p:ph sz="quarter" idx="14"/>
          </p:nvPr>
        </p:nvSpPr>
        <p:spPr>
          <a:xfrm>
            <a:off x="457201" y="1546405"/>
            <a:ext cx="3893126" cy="4826685"/>
          </a:xfrm>
        </p:spPr>
        <p:txBody>
          <a:bodyPr/>
          <a:lstStyle/>
          <a:p>
            <a:pPr marL="432" indent="0">
              <a:buNone/>
            </a:pPr>
            <a:r>
              <a:rPr lang="en-US" sz="2400" b="1" dirty="0"/>
              <a:t>Glycerophospholipids</a:t>
            </a:r>
            <a:r>
              <a:rPr lang="en-US" sz="2400" dirty="0"/>
              <a:t> contain</a:t>
            </a:r>
          </a:p>
          <a:p>
            <a:r>
              <a:rPr lang="en-US" sz="2400" dirty="0"/>
              <a:t>two fatty acids that form ester bonds with the first and second hydroxyl groups of glycerol</a:t>
            </a:r>
          </a:p>
          <a:p>
            <a:r>
              <a:rPr lang="en-US" sz="2400" dirty="0"/>
              <a:t>a hydroxyl group that forms an ester with phosphoric acid, which forms another </a:t>
            </a:r>
            <a:r>
              <a:rPr lang="en-US" sz="2400" dirty="0" err="1"/>
              <a:t>phosphoester</a:t>
            </a:r>
            <a:r>
              <a:rPr lang="en-US" sz="2400" dirty="0"/>
              <a:t> bond with an amino alcohol</a:t>
            </a:r>
          </a:p>
        </p:txBody>
      </p:sp>
      <p:pic>
        <p:nvPicPr>
          <p:cNvPr id="18" name="Content Placeholder 17" descr="The glycerol is single bonded to 2 fatty acid chains, and single bonded to P O 4, single bond, amino alcohol.">
            <a:extLst>
              <a:ext uri="{FF2B5EF4-FFF2-40B4-BE49-F238E27FC236}">
                <a16:creationId xmlns:a16="http://schemas.microsoft.com/office/drawing/2014/main" id="{EB9DB2D3-E7BA-4AD5-83C7-80FB87164435}"/>
              </a:ext>
            </a:extLst>
          </p:cNvPr>
          <p:cNvPicPr>
            <a:picLocks noGrp="1" noChangeAspect="1"/>
          </p:cNvPicPr>
          <p:nvPr>
            <p:ph sz="quarter" idx="15"/>
          </p:nvPr>
        </p:nvPicPr>
        <p:blipFill>
          <a:blip r:embed="rId2"/>
          <a:stretch>
            <a:fillRect/>
          </a:stretch>
        </p:blipFill>
        <p:spPr>
          <a:xfrm>
            <a:off x="4985218" y="1624832"/>
            <a:ext cx="3764758" cy="2365470"/>
          </a:xfrm>
          <a:prstGeom prst="rect">
            <a:avLst/>
          </a:prstGeom>
        </p:spPr>
      </p:pic>
    </p:spTree>
    <p:extLst>
      <p:ext uri="{BB962C8B-B14F-4D97-AF65-F5344CB8AC3E}">
        <p14:creationId xmlns:p14="http://schemas.microsoft.com/office/powerpoint/2010/main" val="9220636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0911-8522-4EAC-8F3F-18A2E839CD10}"/>
              </a:ext>
            </a:extLst>
          </p:cNvPr>
          <p:cNvSpPr>
            <a:spLocks noGrp="1"/>
          </p:cNvSpPr>
          <p:nvPr>
            <p:ph type="title"/>
          </p:nvPr>
        </p:nvSpPr>
        <p:spPr/>
        <p:txBody>
          <a:bodyPr/>
          <a:lstStyle/>
          <a:p>
            <a:r>
              <a:rPr lang="en-US" dirty="0"/>
              <a:t>Sphingomyelin</a:t>
            </a:r>
            <a:endParaRPr lang="en-IN" dirty="0"/>
          </a:p>
        </p:txBody>
      </p:sp>
      <p:sp>
        <p:nvSpPr>
          <p:cNvPr id="4" name="Content Placeholder 3">
            <a:extLst>
              <a:ext uri="{FF2B5EF4-FFF2-40B4-BE49-F238E27FC236}">
                <a16:creationId xmlns:a16="http://schemas.microsoft.com/office/drawing/2014/main" id="{07FA7CCA-3C4D-4841-B774-AEA6187E5F3B}"/>
              </a:ext>
            </a:extLst>
          </p:cNvPr>
          <p:cNvSpPr>
            <a:spLocks noGrp="1"/>
          </p:cNvSpPr>
          <p:nvPr>
            <p:ph sz="quarter" idx="14"/>
          </p:nvPr>
        </p:nvSpPr>
        <p:spPr>
          <a:xfrm>
            <a:off x="457200" y="1546405"/>
            <a:ext cx="4003963" cy="2776213"/>
          </a:xfrm>
        </p:spPr>
        <p:txBody>
          <a:bodyPr/>
          <a:lstStyle/>
          <a:p>
            <a:pPr marL="432" indent="0">
              <a:buNone/>
            </a:pPr>
            <a:r>
              <a:rPr lang="en-US" sz="2400" dirty="0"/>
              <a:t>Sphingomyelin</a:t>
            </a:r>
          </a:p>
          <a:p>
            <a:r>
              <a:rPr lang="en-US" sz="2400" dirty="0"/>
              <a:t>contains sphingosine instead of glycerol</a:t>
            </a:r>
          </a:p>
          <a:p>
            <a:r>
              <a:rPr lang="en-US" sz="2400" dirty="0"/>
              <a:t>contains a fatty acid, phosphate, and an amino alcohol</a:t>
            </a:r>
          </a:p>
        </p:txBody>
      </p:sp>
      <p:pic>
        <p:nvPicPr>
          <p:cNvPr id="6" name="Content Placeholder 5" descr="Sphingosine is single bonded to 1 fatty acid chain and single bonded to P O 4, single bond, amino acid.">
            <a:extLst>
              <a:ext uri="{FF2B5EF4-FFF2-40B4-BE49-F238E27FC236}">
                <a16:creationId xmlns:a16="http://schemas.microsoft.com/office/drawing/2014/main" id="{4688A110-8A42-4861-936A-A277E2FFA365}"/>
              </a:ext>
            </a:extLst>
          </p:cNvPr>
          <p:cNvPicPr>
            <a:picLocks noGrp="1" noChangeAspect="1"/>
          </p:cNvPicPr>
          <p:nvPr>
            <p:ph sz="quarter" idx="15"/>
          </p:nvPr>
        </p:nvPicPr>
        <p:blipFill>
          <a:blip r:embed="rId2"/>
          <a:stretch>
            <a:fillRect/>
          </a:stretch>
        </p:blipFill>
        <p:spPr>
          <a:xfrm>
            <a:off x="5339775" y="1604682"/>
            <a:ext cx="3415862" cy="3676346"/>
          </a:xfrm>
          <a:prstGeom prst="rect">
            <a:avLst/>
          </a:prstGeom>
        </p:spPr>
      </p:pic>
    </p:spTree>
    <p:extLst>
      <p:ext uri="{BB962C8B-B14F-4D97-AF65-F5344CB8AC3E}">
        <p14:creationId xmlns:p14="http://schemas.microsoft.com/office/powerpoint/2010/main" val="992666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C431-23DA-4DB8-A5BE-49293D5A8EC9}"/>
              </a:ext>
            </a:extLst>
          </p:cNvPr>
          <p:cNvSpPr>
            <a:spLocks noGrp="1"/>
          </p:cNvSpPr>
          <p:nvPr>
            <p:ph type="title"/>
          </p:nvPr>
        </p:nvSpPr>
        <p:spPr/>
        <p:txBody>
          <a:bodyPr/>
          <a:lstStyle/>
          <a:p>
            <a:r>
              <a:rPr lang="en-IN" dirty="0"/>
              <a:t>Amino Alcohols</a:t>
            </a:r>
          </a:p>
        </p:txBody>
      </p:sp>
      <p:sp>
        <p:nvSpPr>
          <p:cNvPr id="3" name="Content Placeholder 2">
            <a:extLst>
              <a:ext uri="{FF2B5EF4-FFF2-40B4-BE49-F238E27FC236}">
                <a16:creationId xmlns:a16="http://schemas.microsoft.com/office/drawing/2014/main" id="{D6321B15-28D4-4849-B4C2-DB25F9FD71A1}"/>
              </a:ext>
            </a:extLst>
          </p:cNvPr>
          <p:cNvSpPr>
            <a:spLocks noGrp="1"/>
          </p:cNvSpPr>
          <p:nvPr>
            <p:ph sz="quarter" idx="13"/>
          </p:nvPr>
        </p:nvSpPr>
        <p:spPr>
          <a:xfrm>
            <a:off x="457200" y="1556327"/>
            <a:ext cx="8229600" cy="1519382"/>
          </a:xfrm>
        </p:spPr>
        <p:txBody>
          <a:bodyPr/>
          <a:lstStyle/>
          <a:p>
            <a:pPr marL="432" indent="0">
              <a:buNone/>
            </a:pPr>
            <a:r>
              <a:rPr lang="en-US" sz="2400" dirty="0"/>
              <a:t>Amino alcohols found in </a:t>
            </a:r>
            <a:r>
              <a:rPr lang="en-US" sz="2400" b="1" dirty="0" err="1"/>
              <a:t>glycerophospolipids</a:t>
            </a:r>
            <a:endParaRPr lang="en-US" sz="2400" b="1" dirty="0"/>
          </a:p>
          <a:p>
            <a:r>
              <a:rPr lang="en-US" sz="2400" dirty="0"/>
              <a:t>are choline, </a:t>
            </a:r>
            <a:r>
              <a:rPr lang="en-US" sz="2400" dirty="0" err="1"/>
              <a:t>erine</a:t>
            </a:r>
            <a:r>
              <a:rPr lang="en-US" sz="2400" dirty="0"/>
              <a:t>, and ethanolamine</a:t>
            </a:r>
          </a:p>
          <a:p>
            <a:r>
              <a:rPr lang="en-US" sz="2400" dirty="0"/>
              <a:t>are ionized at physiological p</a:t>
            </a:r>
            <a:r>
              <a:rPr lang="en-US" sz="100" dirty="0"/>
              <a:t> </a:t>
            </a:r>
            <a:r>
              <a:rPr lang="en-US" sz="2400" dirty="0"/>
              <a:t>H of 7.4</a:t>
            </a:r>
            <a:endParaRPr lang="en-IN" sz="2400" dirty="0"/>
          </a:p>
        </p:txBody>
      </p:sp>
      <p:pic>
        <p:nvPicPr>
          <p:cNvPr id="5" name="Content Placeholder 4" descr="The condensed structure of each amino acid is as follows. For long description in Notes pane, press F6.  ">
            <a:extLst>
              <a:ext uri="{FF2B5EF4-FFF2-40B4-BE49-F238E27FC236}">
                <a16:creationId xmlns:a16="http://schemas.microsoft.com/office/drawing/2014/main" id="{C10A018E-1D45-4E80-97E4-C43CE1F407CB}"/>
              </a:ext>
            </a:extLst>
          </p:cNvPr>
          <p:cNvPicPr>
            <a:picLocks noGrp="1" noChangeAspect="1"/>
          </p:cNvPicPr>
          <p:nvPr>
            <p:ph sz="quarter" idx="14"/>
          </p:nvPr>
        </p:nvPicPr>
        <p:blipFill>
          <a:blip r:embed="rId3"/>
          <a:stretch>
            <a:fillRect/>
          </a:stretch>
        </p:blipFill>
        <p:spPr>
          <a:xfrm>
            <a:off x="457200" y="3520919"/>
            <a:ext cx="8229600" cy="1704702"/>
          </a:xfrm>
          <a:prstGeom prst="rect">
            <a:avLst/>
          </a:prstGeom>
        </p:spPr>
      </p:pic>
    </p:spTree>
    <p:extLst>
      <p:ext uri="{BB962C8B-B14F-4D97-AF65-F5344CB8AC3E}">
        <p14:creationId xmlns:p14="http://schemas.microsoft.com/office/powerpoint/2010/main" val="25831941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C431-23DA-4DB8-A5BE-49293D5A8EC9}"/>
              </a:ext>
            </a:extLst>
          </p:cNvPr>
          <p:cNvSpPr>
            <a:spLocks noGrp="1"/>
          </p:cNvSpPr>
          <p:nvPr>
            <p:ph type="title"/>
          </p:nvPr>
        </p:nvSpPr>
        <p:spPr/>
        <p:txBody>
          <a:bodyPr/>
          <a:lstStyle/>
          <a:p>
            <a:r>
              <a:rPr lang="en-IN" dirty="0"/>
              <a:t>Lecithin and Cephalin</a:t>
            </a:r>
          </a:p>
        </p:txBody>
      </p:sp>
      <p:sp>
        <p:nvSpPr>
          <p:cNvPr id="3" name="Content Placeholder 2">
            <a:extLst>
              <a:ext uri="{FF2B5EF4-FFF2-40B4-BE49-F238E27FC236}">
                <a16:creationId xmlns:a16="http://schemas.microsoft.com/office/drawing/2014/main" id="{D6321B15-28D4-4849-B4C2-DB25F9FD71A1}"/>
              </a:ext>
            </a:extLst>
          </p:cNvPr>
          <p:cNvSpPr>
            <a:spLocks noGrp="1"/>
          </p:cNvSpPr>
          <p:nvPr>
            <p:ph sz="quarter" idx="13"/>
          </p:nvPr>
        </p:nvSpPr>
        <p:spPr>
          <a:xfrm>
            <a:off x="457200" y="1556327"/>
            <a:ext cx="8229600" cy="1907309"/>
          </a:xfrm>
        </p:spPr>
        <p:txBody>
          <a:bodyPr/>
          <a:lstStyle/>
          <a:p>
            <a:pPr marL="432" indent="0">
              <a:buNone/>
            </a:pPr>
            <a:r>
              <a:rPr lang="en-US" sz="2400" b="1" dirty="0"/>
              <a:t>Lecithin</a:t>
            </a:r>
            <a:r>
              <a:rPr lang="en-US" sz="2400" dirty="0"/>
              <a:t> and </a:t>
            </a:r>
            <a:r>
              <a:rPr lang="en-US" sz="2400" b="1" dirty="0"/>
              <a:t>cephalin</a:t>
            </a:r>
            <a:r>
              <a:rPr lang="en-US" sz="2400" dirty="0"/>
              <a:t> are two types of glycerophospholipids that are</a:t>
            </a:r>
          </a:p>
          <a:p>
            <a:r>
              <a:rPr lang="en-US" sz="2400" dirty="0"/>
              <a:t>abundant in brain and nerve tissues</a:t>
            </a:r>
          </a:p>
          <a:p>
            <a:r>
              <a:rPr lang="en-US" sz="2400" dirty="0"/>
              <a:t>found in egg yolk, wheat germ, and yeast</a:t>
            </a:r>
          </a:p>
        </p:txBody>
      </p:sp>
      <p:pic>
        <p:nvPicPr>
          <p:cNvPr id="7" name="Content Placeholder 6" descr="The structures are as follows. For long description in Notes pane, press F6.  ">
            <a:extLst>
              <a:ext uri="{FF2B5EF4-FFF2-40B4-BE49-F238E27FC236}">
                <a16:creationId xmlns:a16="http://schemas.microsoft.com/office/drawing/2014/main" id="{E3397A4D-46B7-4625-9E51-54186EC20EDA}"/>
              </a:ext>
            </a:extLst>
          </p:cNvPr>
          <p:cNvPicPr>
            <a:picLocks noGrp="1" noChangeAspect="1"/>
          </p:cNvPicPr>
          <p:nvPr>
            <p:ph sz="quarter" idx="14"/>
          </p:nvPr>
        </p:nvPicPr>
        <p:blipFill>
          <a:blip r:embed="rId3"/>
          <a:stretch>
            <a:fillRect/>
          </a:stretch>
        </p:blipFill>
        <p:spPr>
          <a:xfrm>
            <a:off x="1683444" y="3750897"/>
            <a:ext cx="5777113" cy="2547081"/>
          </a:xfrm>
          <a:prstGeom prst="rect">
            <a:avLst/>
          </a:prstGeom>
        </p:spPr>
      </p:pic>
    </p:spTree>
    <p:extLst>
      <p:ext uri="{BB962C8B-B14F-4D97-AF65-F5344CB8AC3E}">
        <p14:creationId xmlns:p14="http://schemas.microsoft.com/office/powerpoint/2010/main" val="30615421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0F358-E51A-49F3-8A08-D174D655D8A8}"/>
              </a:ext>
            </a:extLst>
          </p:cNvPr>
          <p:cNvSpPr>
            <a:spLocks noGrp="1"/>
          </p:cNvSpPr>
          <p:nvPr>
            <p:ph type="title"/>
          </p:nvPr>
        </p:nvSpPr>
        <p:spPr/>
        <p:txBody>
          <a:bodyPr/>
          <a:lstStyle/>
          <a:p>
            <a:r>
              <a:rPr lang="en-US" sz="3400" dirty="0"/>
              <a:t>Structure and Polarity of a Glycerophospholipid </a:t>
            </a:r>
            <a:r>
              <a:rPr lang="en-US" sz="2000" b="0" baseline="0" dirty="0"/>
              <a:t>(1 of 2)</a:t>
            </a:r>
            <a:endParaRPr lang="en-IN" sz="2000" b="0" baseline="0" dirty="0"/>
          </a:p>
        </p:txBody>
      </p:sp>
      <p:sp>
        <p:nvSpPr>
          <p:cNvPr id="3" name="Content Placeholder 2">
            <a:extLst>
              <a:ext uri="{FF2B5EF4-FFF2-40B4-BE49-F238E27FC236}">
                <a16:creationId xmlns:a16="http://schemas.microsoft.com/office/drawing/2014/main" id="{6B1C394C-B77C-46E5-A865-D174EB2EC799}"/>
              </a:ext>
            </a:extLst>
          </p:cNvPr>
          <p:cNvSpPr>
            <a:spLocks noGrp="1"/>
          </p:cNvSpPr>
          <p:nvPr>
            <p:ph sz="quarter" idx="13"/>
          </p:nvPr>
        </p:nvSpPr>
        <p:spPr>
          <a:xfrm>
            <a:off x="457200" y="1556326"/>
            <a:ext cx="8293100" cy="4467955"/>
          </a:xfrm>
        </p:spPr>
        <p:txBody>
          <a:bodyPr/>
          <a:lstStyle/>
          <a:p>
            <a:pPr marL="432" indent="0">
              <a:buNone/>
            </a:pPr>
            <a:r>
              <a:rPr lang="en-US" dirty="0"/>
              <a:t>Glycerophospholipids</a:t>
            </a:r>
          </a:p>
          <a:p>
            <a:r>
              <a:rPr lang="en-US" dirty="0"/>
              <a:t>have both polar and nonpolar regions that allow them to interact with polar and nonpolar substances</a:t>
            </a:r>
          </a:p>
          <a:p>
            <a:r>
              <a:rPr lang="en-US" dirty="0"/>
              <a:t>have a </a:t>
            </a:r>
            <a:r>
              <a:rPr lang="en-US" b="1" dirty="0"/>
              <a:t>polar head </a:t>
            </a:r>
            <a:r>
              <a:rPr lang="en-US" dirty="0"/>
              <a:t>containing the ionized amino alcohol and phosphate portion, which is strongly attracted to water</a:t>
            </a:r>
          </a:p>
          <a:p>
            <a:r>
              <a:rPr lang="en-US" dirty="0"/>
              <a:t>have a nonpolar </a:t>
            </a:r>
            <a:r>
              <a:rPr lang="en-US" b="1" dirty="0"/>
              <a:t>hydrocarbon tail </a:t>
            </a:r>
            <a:r>
              <a:rPr lang="en-US" dirty="0"/>
              <a:t>portion soluble only in nonpolar substances such as lipids</a:t>
            </a:r>
          </a:p>
          <a:p>
            <a:r>
              <a:rPr lang="en-US" dirty="0"/>
              <a:t>are the most abundant lipids in cell membranes and play an important role in cellular permeability</a:t>
            </a:r>
            <a:endParaRPr lang="en-IN" dirty="0"/>
          </a:p>
        </p:txBody>
      </p:sp>
    </p:spTree>
    <p:extLst>
      <p:ext uri="{BB962C8B-B14F-4D97-AF65-F5344CB8AC3E}">
        <p14:creationId xmlns:p14="http://schemas.microsoft.com/office/powerpoint/2010/main" val="6002317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FDA0-88C2-48AC-9535-CFEB38792CD7}"/>
              </a:ext>
            </a:extLst>
          </p:cNvPr>
          <p:cNvSpPr>
            <a:spLocks noGrp="1"/>
          </p:cNvSpPr>
          <p:nvPr>
            <p:ph type="title"/>
          </p:nvPr>
        </p:nvSpPr>
        <p:spPr/>
        <p:txBody>
          <a:bodyPr/>
          <a:lstStyle/>
          <a:p>
            <a:r>
              <a:rPr lang="en-US" sz="3400" dirty="0"/>
              <a:t>Structure and Polarity of a Glycerophospholipid </a:t>
            </a:r>
            <a:r>
              <a:rPr lang="en-US" sz="2000" b="0" dirty="0"/>
              <a:t>(2 of 2)</a:t>
            </a:r>
            <a:endParaRPr lang="en-IN" sz="3400" dirty="0"/>
          </a:p>
        </p:txBody>
      </p:sp>
      <p:pic>
        <p:nvPicPr>
          <p:cNvPr id="5" name="Content Placeholder 4" descr="Parts a, b, and c display components of a typical glycerophospholipid, the structure a glycerophospholipid, and a simplified way to draw a glycerophospholipid, respectively. For long description in Notes pane, press F6.  ">
            <a:extLst>
              <a:ext uri="{FF2B5EF4-FFF2-40B4-BE49-F238E27FC236}">
                <a16:creationId xmlns:a16="http://schemas.microsoft.com/office/drawing/2014/main" id="{5618B94B-D187-439D-BDEC-4F46BBAEA5C0}"/>
              </a:ext>
            </a:extLst>
          </p:cNvPr>
          <p:cNvPicPr>
            <a:picLocks noGrp="1" noChangeAspect="1"/>
          </p:cNvPicPr>
          <p:nvPr>
            <p:ph sz="quarter" idx="13"/>
          </p:nvPr>
        </p:nvPicPr>
        <p:blipFill>
          <a:blip r:embed="rId3"/>
          <a:stretch>
            <a:fillRect/>
          </a:stretch>
        </p:blipFill>
        <p:spPr>
          <a:xfrm>
            <a:off x="689297" y="1909450"/>
            <a:ext cx="4758851" cy="3995781"/>
          </a:xfrm>
          <a:prstGeom prst="rect">
            <a:avLst/>
          </a:prstGeom>
        </p:spPr>
      </p:pic>
      <p:sp>
        <p:nvSpPr>
          <p:cNvPr id="4" name="Content Placeholder 3">
            <a:extLst>
              <a:ext uri="{FF2B5EF4-FFF2-40B4-BE49-F238E27FC236}">
                <a16:creationId xmlns:a16="http://schemas.microsoft.com/office/drawing/2014/main" id="{B294EAC5-E79C-4A66-90CB-FC89646173C8}"/>
              </a:ext>
            </a:extLst>
          </p:cNvPr>
          <p:cNvSpPr>
            <a:spLocks noGrp="1"/>
          </p:cNvSpPr>
          <p:nvPr>
            <p:ph sz="quarter" idx="14"/>
          </p:nvPr>
        </p:nvSpPr>
        <p:spPr>
          <a:xfrm>
            <a:off x="5999018" y="3228109"/>
            <a:ext cx="2854036" cy="2867891"/>
          </a:xfrm>
        </p:spPr>
        <p:txBody>
          <a:bodyPr/>
          <a:lstStyle/>
          <a:p>
            <a:pPr marL="432" indent="0">
              <a:buNone/>
            </a:pPr>
            <a:r>
              <a:rPr lang="en-IN" sz="1400" b="1" dirty="0"/>
              <a:t>(a)</a:t>
            </a:r>
            <a:r>
              <a:rPr lang="en-IN" sz="1400" dirty="0"/>
              <a:t> The components of a typical glycerophospholipid: an amino alcohol, phosphoric acid, glycerol, and two fatty acids. </a:t>
            </a:r>
            <a:r>
              <a:rPr lang="en-IN" sz="1400" b="1" dirty="0"/>
              <a:t>(b)</a:t>
            </a:r>
            <a:r>
              <a:rPr lang="en-IN" sz="1400" dirty="0"/>
              <a:t> In a glycerophospholipid, a polar “head” contains the ionized amino alcohol and phosphate, while the hydrocarbon chains of two fatty acids make up the nonpolar “tails.” </a:t>
            </a:r>
            <a:r>
              <a:rPr lang="en-IN" sz="1400" b="1" dirty="0"/>
              <a:t>(c)</a:t>
            </a:r>
            <a:r>
              <a:rPr lang="en-IN" sz="1400" dirty="0"/>
              <a:t> A simplified drawing indicates the polar region and the nonpolar regions.</a:t>
            </a:r>
          </a:p>
        </p:txBody>
      </p:sp>
    </p:spTree>
    <p:extLst>
      <p:ext uri="{BB962C8B-B14F-4D97-AF65-F5344CB8AC3E}">
        <p14:creationId xmlns:p14="http://schemas.microsoft.com/office/powerpoint/2010/main" val="417806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753B-AAC6-4207-A010-75023DD49353}"/>
              </a:ext>
            </a:extLst>
          </p:cNvPr>
          <p:cNvSpPr>
            <a:spLocks noGrp="1"/>
          </p:cNvSpPr>
          <p:nvPr>
            <p:ph type="title"/>
          </p:nvPr>
        </p:nvSpPr>
        <p:spPr/>
        <p:txBody>
          <a:bodyPr/>
          <a:lstStyle/>
          <a:p>
            <a:r>
              <a:rPr lang="en-IN" dirty="0"/>
              <a:t>Glycerophospholipid: Snake Venom</a:t>
            </a:r>
          </a:p>
        </p:txBody>
      </p:sp>
      <p:sp>
        <p:nvSpPr>
          <p:cNvPr id="3" name="Content Placeholder 2">
            <a:extLst>
              <a:ext uri="{FF2B5EF4-FFF2-40B4-BE49-F238E27FC236}">
                <a16:creationId xmlns:a16="http://schemas.microsoft.com/office/drawing/2014/main" id="{463E57A3-3569-4F98-A701-0AAFF32F861F}"/>
              </a:ext>
            </a:extLst>
          </p:cNvPr>
          <p:cNvSpPr>
            <a:spLocks noGrp="1"/>
          </p:cNvSpPr>
          <p:nvPr>
            <p:ph sz="quarter" idx="13"/>
          </p:nvPr>
        </p:nvSpPr>
        <p:spPr>
          <a:xfrm>
            <a:off x="457200" y="1556326"/>
            <a:ext cx="3768436" cy="4290291"/>
          </a:xfrm>
        </p:spPr>
        <p:txBody>
          <a:bodyPr/>
          <a:lstStyle/>
          <a:p>
            <a:pPr marL="432" indent="0">
              <a:buNone/>
            </a:pPr>
            <a:r>
              <a:rPr lang="en-US" sz="2400" dirty="0"/>
              <a:t>Snake venom is produced by the modified saliva glands of a poisonous snake and is ejected through the fang of the snake.</a:t>
            </a:r>
          </a:p>
          <a:p>
            <a:pPr marL="432" indent="0">
              <a:buNone/>
            </a:pPr>
            <a:r>
              <a:rPr lang="en-US" sz="2400" dirty="0"/>
              <a:t>Poisonous snake venom contains phospholipases that hydrolyze phospholipids in red blood cells.</a:t>
            </a:r>
            <a:endParaRPr lang="en-IN" sz="2400" dirty="0"/>
          </a:p>
        </p:txBody>
      </p:sp>
      <p:pic>
        <p:nvPicPr>
          <p:cNvPr id="5" name="Content Placeholder 4" descr="A poisonous snake bares its fangs.">
            <a:extLst>
              <a:ext uri="{FF2B5EF4-FFF2-40B4-BE49-F238E27FC236}">
                <a16:creationId xmlns:a16="http://schemas.microsoft.com/office/drawing/2014/main" id="{151428EB-122B-4165-8D87-30AEC818513D}"/>
              </a:ext>
            </a:extLst>
          </p:cNvPr>
          <p:cNvPicPr>
            <a:picLocks noGrp="1" noChangeAspect="1"/>
          </p:cNvPicPr>
          <p:nvPr>
            <p:ph sz="quarter" idx="14"/>
          </p:nvPr>
        </p:nvPicPr>
        <p:blipFill>
          <a:blip r:embed="rId2"/>
          <a:stretch>
            <a:fillRect/>
          </a:stretch>
        </p:blipFill>
        <p:spPr>
          <a:xfrm>
            <a:off x="4499284" y="2147522"/>
            <a:ext cx="4350438" cy="2547081"/>
          </a:xfrm>
          <a:prstGeom prst="rect">
            <a:avLst/>
          </a:prstGeom>
        </p:spPr>
      </p:pic>
    </p:spTree>
    <p:extLst>
      <p:ext uri="{BB962C8B-B14F-4D97-AF65-F5344CB8AC3E}">
        <p14:creationId xmlns:p14="http://schemas.microsoft.com/office/powerpoint/2010/main" val="2428945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IN" dirty="0"/>
              <a:t>Learning Check 1</a:t>
            </a:r>
          </a:p>
        </p:txBody>
      </p:sp>
      <p:sp>
        <p:nvSpPr>
          <p:cNvPr id="18" name="Content Placeholder 17"/>
          <p:cNvSpPr>
            <a:spLocks noGrp="1"/>
          </p:cNvSpPr>
          <p:nvPr>
            <p:ph sz="quarter" idx="13"/>
          </p:nvPr>
        </p:nvSpPr>
        <p:spPr>
          <a:xfrm>
            <a:off x="457200" y="1556326"/>
            <a:ext cx="8420100" cy="818573"/>
          </a:xfrm>
        </p:spPr>
        <p:txBody>
          <a:bodyPr/>
          <a:lstStyle/>
          <a:p>
            <a:pPr marL="432" indent="0">
              <a:buNone/>
            </a:pPr>
            <a:r>
              <a:rPr lang="en-US" dirty="0"/>
              <a:t>Identify each of the following as a fatty acid, a triacylglycerol, an amino alcohol, or a </a:t>
            </a:r>
            <a:r>
              <a:rPr lang="en-US" dirty="0" err="1"/>
              <a:t>glycerophospholipid</a:t>
            </a:r>
            <a:r>
              <a:rPr lang="en-US" dirty="0"/>
              <a:t>.</a:t>
            </a:r>
          </a:p>
        </p:txBody>
      </p:sp>
      <p:sp>
        <p:nvSpPr>
          <p:cNvPr id="19" name="Content Placeholder 18"/>
          <p:cNvSpPr>
            <a:spLocks noGrp="1"/>
          </p:cNvSpPr>
          <p:nvPr>
            <p:ph sz="quarter" idx="14"/>
          </p:nvPr>
        </p:nvSpPr>
        <p:spPr>
          <a:xfrm>
            <a:off x="457200" y="2590800"/>
            <a:ext cx="2743200" cy="422275"/>
          </a:xfrm>
        </p:spPr>
        <p:txBody>
          <a:bodyPr/>
          <a:lstStyle/>
          <a:p>
            <a:pPr marL="432" indent="0">
              <a:buNone/>
            </a:pPr>
            <a:r>
              <a:rPr lang="en-US" b="1" dirty="0">
                <a:solidFill>
                  <a:schemeClr val="tx2"/>
                </a:solidFill>
              </a:rPr>
              <a:t>A. </a:t>
            </a:r>
            <a:r>
              <a:rPr lang="en-US" altLang="en-US" dirty="0">
                <a:ea typeface="ＭＳ Ｐゴシック" pitchFamily="34" charset="-128"/>
              </a:rPr>
              <a:t>glyceryl </a:t>
            </a:r>
            <a:r>
              <a:rPr lang="en-US" altLang="en-US" dirty="0" err="1">
                <a:ea typeface="ＭＳ Ｐゴシック" pitchFamily="34" charset="-128"/>
              </a:rPr>
              <a:t>trioleate</a:t>
            </a:r>
            <a:endParaRPr lang="en-US" dirty="0"/>
          </a:p>
        </p:txBody>
      </p:sp>
      <p:sp>
        <p:nvSpPr>
          <p:cNvPr id="21" name="Content Placeholder 20"/>
          <p:cNvSpPr>
            <a:spLocks noGrp="1"/>
          </p:cNvSpPr>
          <p:nvPr>
            <p:ph sz="quarter" idx="16"/>
          </p:nvPr>
        </p:nvSpPr>
        <p:spPr>
          <a:xfrm>
            <a:off x="457200" y="3152775"/>
            <a:ext cx="1714500" cy="403225"/>
          </a:xfrm>
        </p:spPr>
        <p:txBody>
          <a:bodyPr/>
          <a:lstStyle/>
          <a:p>
            <a:pPr marL="432" indent="0">
              <a:buNone/>
            </a:pPr>
            <a:r>
              <a:rPr lang="en-US" b="1" dirty="0">
                <a:solidFill>
                  <a:schemeClr val="tx2"/>
                </a:solidFill>
              </a:rPr>
              <a:t>B. </a:t>
            </a:r>
            <a:r>
              <a:rPr lang="en-US" dirty="0" err="1"/>
              <a:t>cephalin</a:t>
            </a:r>
            <a:endParaRPr lang="en-US" dirty="0"/>
          </a:p>
        </p:txBody>
      </p:sp>
      <p:sp>
        <p:nvSpPr>
          <p:cNvPr id="23" name="Content Placeholder 22"/>
          <p:cNvSpPr>
            <a:spLocks noGrp="1"/>
          </p:cNvSpPr>
          <p:nvPr>
            <p:ph sz="quarter" idx="18"/>
          </p:nvPr>
        </p:nvSpPr>
        <p:spPr>
          <a:xfrm>
            <a:off x="457201" y="3695700"/>
            <a:ext cx="1562100" cy="419100"/>
          </a:xfrm>
        </p:spPr>
        <p:txBody>
          <a:bodyPr/>
          <a:lstStyle/>
          <a:p>
            <a:pPr marL="432" indent="0">
              <a:buNone/>
            </a:pPr>
            <a:r>
              <a:rPr lang="en-US" b="1" dirty="0">
                <a:solidFill>
                  <a:schemeClr val="tx2"/>
                </a:solidFill>
              </a:rPr>
              <a:t>C. </a:t>
            </a:r>
            <a:r>
              <a:rPr lang="en-US" dirty="0"/>
              <a:t>choline</a:t>
            </a:r>
            <a:endParaRPr lang="en-IN" dirty="0"/>
          </a:p>
        </p:txBody>
      </p:sp>
      <p:sp>
        <p:nvSpPr>
          <p:cNvPr id="25" name="Content Placeholder 24"/>
          <p:cNvSpPr>
            <a:spLocks noGrp="1"/>
          </p:cNvSpPr>
          <p:nvPr>
            <p:ph sz="quarter" idx="20"/>
          </p:nvPr>
        </p:nvSpPr>
        <p:spPr>
          <a:xfrm>
            <a:off x="457201" y="4333877"/>
            <a:ext cx="2298700" cy="415924"/>
          </a:xfrm>
        </p:spPr>
        <p:txBody>
          <a:bodyPr/>
          <a:lstStyle/>
          <a:p>
            <a:pPr marL="432" indent="0">
              <a:buNone/>
            </a:pPr>
            <a:r>
              <a:rPr lang="en-IN" b="1" dirty="0">
                <a:solidFill>
                  <a:schemeClr val="tx2"/>
                </a:solidFill>
              </a:rPr>
              <a:t>D. </a:t>
            </a:r>
            <a:r>
              <a:rPr lang="en-IN" dirty="0"/>
              <a:t>palmitic acid</a:t>
            </a:r>
          </a:p>
        </p:txBody>
      </p:sp>
    </p:spTree>
    <p:extLst>
      <p:ext uri="{BB962C8B-B14F-4D97-AF65-F5344CB8AC3E}">
        <p14:creationId xmlns:p14="http://schemas.microsoft.com/office/powerpoint/2010/main" val="39282104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IN" dirty="0"/>
              <a:t>Solution 1</a:t>
            </a:r>
          </a:p>
        </p:txBody>
      </p:sp>
      <p:sp>
        <p:nvSpPr>
          <p:cNvPr id="18" name="Content Placeholder 17"/>
          <p:cNvSpPr>
            <a:spLocks noGrp="1"/>
          </p:cNvSpPr>
          <p:nvPr>
            <p:ph sz="quarter" idx="13"/>
          </p:nvPr>
        </p:nvSpPr>
        <p:spPr>
          <a:xfrm>
            <a:off x="457200" y="1556326"/>
            <a:ext cx="8420100" cy="818573"/>
          </a:xfrm>
        </p:spPr>
        <p:txBody>
          <a:bodyPr/>
          <a:lstStyle/>
          <a:p>
            <a:pPr marL="432" indent="0">
              <a:buNone/>
            </a:pPr>
            <a:r>
              <a:rPr lang="en-US" dirty="0"/>
              <a:t>Identify each of the following as a fatty acid, a triacylglycerol, an amino alcohol, or a </a:t>
            </a:r>
            <a:r>
              <a:rPr lang="en-US" dirty="0" err="1"/>
              <a:t>glycerophospholipid</a:t>
            </a:r>
            <a:r>
              <a:rPr lang="en-US" dirty="0"/>
              <a:t>.</a:t>
            </a:r>
          </a:p>
        </p:txBody>
      </p:sp>
      <p:sp>
        <p:nvSpPr>
          <p:cNvPr id="19" name="Content Placeholder 18"/>
          <p:cNvSpPr>
            <a:spLocks noGrp="1"/>
          </p:cNvSpPr>
          <p:nvPr>
            <p:ph sz="quarter" idx="14"/>
          </p:nvPr>
        </p:nvSpPr>
        <p:spPr>
          <a:xfrm>
            <a:off x="457200" y="2590800"/>
            <a:ext cx="2743200" cy="422275"/>
          </a:xfrm>
        </p:spPr>
        <p:txBody>
          <a:bodyPr/>
          <a:lstStyle/>
          <a:p>
            <a:pPr marL="432" indent="0">
              <a:buNone/>
            </a:pPr>
            <a:r>
              <a:rPr lang="en-US" b="1" dirty="0">
                <a:solidFill>
                  <a:schemeClr val="tx2"/>
                </a:solidFill>
              </a:rPr>
              <a:t>A. </a:t>
            </a:r>
            <a:r>
              <a:rPr lang="en-US" altLang="en-US" dirty="0">
                <a:ea typeface="ＭＳ Ｐゴシック" pitchFamily="34" charset="-128"/>
              </a:rPr>
              <a:t>glyceryl </a:t>
            </a:r>
            <a:r>
              <a:rPr lang="en-US" altLang="en-US" dirty="0" err="1">
                <a:ea typeface="ＭＳ Ｐゴシック" pitchFamily="34" charset="-128"/>
              </a:rPr>
              <a:t>trioleate</a:t>
            </a:r>
            <a:endParaRPr lang="en-US" dirty="0"/>
          </a:p>
        </p:txBody>
      </p:sp>
      <p:sp>
        <p:nvSpPr>
          <p:cNvPr id="20" name="Content Placeholder 19"/>
          <p:cNvSpPr>
            <a:spLocks noGrp="1"/>
          </p:cNvSpPr>
          <p:nvPr>
            <p:ph sz="quarter" idx="15"/>
          </p:nvPr>
        </p:nvSpPr>
        <p:spPr>
          <a:xfrm>
            <a:off x="4432300" y="2590800"/>
            <a:ext cx="2311400" cy="422275"/>
          </a:xfrm>
        </p:spPr>
        <p:txBody>
          <a:bodyPr/>
          <a:lstStyle/>
          <a:p>
            <a:pPr marL="0" indent="0">
              <a:buNone/>
            </a:pPr>
            <a:r>
              <a:rPr lang="en-IN" b="1" dirty="0"/>
              <a:t>triacylglycerol</a:t>
            </a:r>
          </a:p>
        </p:txBody>
      </p:sp>
      <p:sp>
        <p:nvSpPr>
          <p:cNvPr id="21" name="Content Placeholder 20"/>
          <p:cNvSpPr>
            <a:spLocks noGrp="1"/>
          </p:cNvSpPr>
          <p:nvPr>
            <p:ph sz="quarter" idx="16"/>
          </p:nvPr>
        </p:nvSpPr>
        <p:spPr>
          <a:xfrm>
            <a:off x="457200" y="3152775"/>
            <a:ext cx="1714500" cy="403225"/>
          </a:xfrm>
        </p:spPr>
        <p:txBody>
          <a:bodyPr/>
          <a:lstStyle/>
          <a:p>
            <a:pPr marL="432" indent="0">
              <a:buNone/>
            </a:pPr>
            <a:r>
              <a:rPr lang="en-US" b="1" dirty="0">
                <a:solidFill>
                  <a:schemeClr val="tx2"/>
                </a:solidFill>
              </a:rPr>
              <a:t>B. </a:t>
            </a:r>
            <a:r>
              <a:rPr lang="en-US" dirty="0" err="1"/>
              <a:t>cephalin</a:t>
            </a:r>
            <a:endParaRPr lang="en-US" dirty="0"/>
          </a:p>
        </p:txBody>
      </p:sp>
      <p:sp>
        <p:nvSpPr>
          <p:cNvPr id="22" name="Content Placeholder 21"/>
          <p:cNvSpPr>
            <a:spLocks noGrp="1"/>
          </p:cNvSpPr>
          <p:nvPr>
            <p:ph sz="quarter" idx="17"/>
          </p:nvPr>
        </p:nvSpPr>
        <p:spPr>
          <a:xfrm>
            <a:off x="4432301" y="3152775"/>
            <a:ext cx="3213100" cy="403225"/>
          </a:xfrm>
        </p:spPr>
        <p:txBody>
          <a:bodyPr/>
          <a:lstStyle/>
          <a:p>
            <a:pPr marL="432" indent="0">
              <a:buNone/>
            </a:pPr>
            <a:r>
              <a:rPr lang="en-IN" b="1" dirty="0" err="1"/>
              <a:t>glycerophospholipid</a:t>
            </a:r>
            <a:endParaRPr lang="en-IN" b="1" dirty="0"/>
          </a:p>
        </p:txBody>
      </p:sp>
      <p:sp>
        <p:nvSpPr>
          <p:cNvPr id="23" name="Content Placeholder 22"/>
          <p:cNvSpPr>
            <a:spLocks noGrp="1"/>
          </p:cNvSpPr>
          <p:nvPr>
            <p:ph sz="quarter" idx="18"/>
          </p:nvPr>
        </p:nvSpPr>
        <p:spPr>
          <a:xfrm>
            <a:off x="457201" y="3695700"/>
            <a:ext cx="1562100" cy="419100"/>
          </a:xfrm>
        </p:spPr>
        <p:txBody>
          <a:bodyPr/>
          <a:lstStyle/>
          <a:p>
            <a:pPr marL="432" indent="0">
              <a:buNone/>
            </a:pPr>
            <a:r>
              <a:rPr lang="en-US" b="1" dirty="0">
                <a:solidFill>
                  <a:schemeClr val="tx2"/>
                </a:solidFill>
              </a:rPr>
              <a:t>C. </a:t>
            </a:r>
            <a:r>
              <a:rPr lang="en-US" dirty="0"/>
              <a:t>choline</a:t>
            </a:r>
            <a:endParaRPr lang="en-IN" dirty="0"/>
          </a:p>
        </p:txBody>
      </p:sp>
      <p:sp>
        <p:nvSpPr>
          <p:cNvPr id="24" name="Content Placeholder 23"/>
          <p:cNvSpPr>
            <a:spLocks noGrp="1"/>
          </p:cNvSpPr>
          <p:nvPr>
            <p:ph sz="quarter" idx="19"/>
          </p:nvPr>
        </p:nvSpPr>
        <p:spPr>
          <a:xfrm>
            <a:off x="4432301" y="3695701"/>
            <a:ext cx="2222500" cy="419099"/>
          </a:xfrm>
        </p:spPr>
        <p:txBody>
          <a:bodyPr/>
          <a:lstStyle/>
          <a:p>
            <a:pPr marL="432" indent="0">
              <a:buNone/>
            </a:pPr>
            <a:r>
              <a:rPr lang="en-IN" b="1" dirty="0"/>
              <a:t>amino alcohol</a:t>
            </a:r>
          </a:p>
        </p:txBody>
      </p:sp>
      <p:sp>
        <p:nvSpPr>
          <p:cNvPr id="25" name="Content Placeholder 24"/>
          <p:cNvSpPr>
            <a:spLocks noGrp="1"/>
          </p:cNvSpPr>
          <p:nvPr>
            <p:ph sz="quarter" idx="20"/>
          </p:nvPr>
        </p:nvSpPr>
        <p:spPr>
          <a:xfrm>
            <a:off x="457201" y="4333877"/>
            <a:ext cx="2298700" cy="415924"/>
          </a:xfrm>
        </p:spPr>
        <p:txBody>
          <a:bodyPr/>
          <a:lstStyle/>
          <a:p>
            <a:pPr marL="432" indent="0">
              <a:buNone/>
            </a:pPr>
            <a:r>
              <a:rPr lang="en-IN" b="1" dirty="0">
                <a:solidFill>
                  <a:schemeClr val="tx2"/>
                </a:solidFill>
              </a:rPr>
              <a:t>D. </a:t>
            </a:r>
            <a:r>
              <a:rPr lang="en-IN" dirty="0"/>
              <a:t>palmitic acid</a:t>
            </a:r>
          </a:p>
        </p:txBody>
      </p:sp>
      <p:sp>
        <p:nvSpPr>
          <p:cNvPr id="26" name="Content Placeholder 25"/>
          <p:cNvSpPr>
            <a:spLocks noGrp="1"/>
          </p:cNvSpPr>
          <p:nvPr>
            <p:ph sz="quarter" idx="21"/>
          </p:nvPr>
        </p:nvSpPr>
        <p:spPr>
          <a:xfrm>
            <a:off x="4432301" y="4333877"/>
            <a:ext cx="1651000" cy="415924"/>
          </a:xfrm>
        </p:spPr>
        <p:txBody>
          <a:bodyPr/>
          <a:lstStyle/>
          <a:p>
            <a:pPr marL="432" indent="0">
              <a:buNone/>
            </a:pPr>
            <a:r>
              <a:rPr lang="en-IN" b="1" dirty="0"/>
              <a:t>fatty acid</a:t>
            </a:r>
          </a:p>
        </p:txBody>
      </p:sp>
    </p:spTree>
    <p:extLst>
      <p:ext uri="{BB962C8B-B14F-4D97-AF65-F5344CB8AC3E}">
        <p14:creationId xmlns:p14="http://schemas.microsoft.com/office/powerpoint/2010/main" val="1530295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B766E-1582-4D37-A974-C1CF8724170D}"/>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498367A9-E175-48DE-96C1-0251A1D1220C}"/>
              </a:ext>
            </a:extLst>
          </p:cNvPr>
          <p:cNvSpPr>
            <a:spLocks noGrp="1"/>
          </p:cNvSpPr>
          <p:nvPr>
            <p:ph sz="quarter" idx="13"/>
          </p:nvPr>
        </p:nvSpPr>
        <p:spPr>
          <a:xfrm>
            <a:off x="457200" y="1556327"/>
            <a:ext cx="8229600" cy="2988780"/>
          </a:xfrm>
        </p:spPr>
        <p:txBody>
          <a:bodyPr/>
          <a:lstStyle/>
          <a:p>
            <a:pPr marL="432" indent="0">
              <a:buNone/>
            </a:pPr>
            <a:r>
              <a:rPr lang="en-US" dirty="0"/>
              <a:t>Which of the following is N</a:t>
            </a:r>
            <a:r>
              <a:rPr lang="en-US" sz="100" dirty="0"/>
              <a:t> </a:t>
            </a:r>
            <a:r>
              <a:rPr lang="en-US" dirty="0"/>
              <a:t>O</a:t>
            </a:r>
            <a:r>
              <a:rPr lang="en-US" sz="100" dirty="0"/>
              <a:t> </a:t>
            </a:r>
            <a:r>
              <a:rPr lang="en-US" dirty="0"/>
              <a:t>T a characteristic of lipids?</a:t>
            </a:r>
          </a:p>
          <a:p>
            <a:pPr marL="432" indent="0">
              <a:buNone/>
            </a:pPr>
            <a:r>
              <a:rPr lang="en-US" dirty="0">
                <a:solidFill>
                  <a:schemeClr val="tx2"/>
                </a:solidFill>
              </a:rPr>
              <a:t>A. </a:t>
            </a:r>
            <a:r>
              <a:rPr lang="en-US" dirty="0"/>
              <a:t>may contain a carboxylic acid group</a:t>
            </a:r>
          </a:p>
          <a:p>
            <a:pPr marL="432" indent="0">
              <a:buNone/>
            </a:pPr>
            <a:r>
              <a:rPr lang="en-US" dirty="0">
                <a:solidFill>
                  <a:schemeClr val="tx2"/>
                </a:solidFill>
              </a:rPr>
              <a:t>B. </a:t>
            </a:r>
            <a:r>
              <a:rPr lang="en-US" dirty="0"/>
              <a:t>may contain a four-ring structure</a:t>
            </a:r>
          </a:p>
          <a:p>
            <a:pPr marL="432" indent="0">
              <a:buNone/>
            </a:pPr>
            <a:r>
              <a:rPr lang="en-US" dirty="0">
                <a:solidFill>
                  <a:schemeClr val="tx2"/>
                </a:solidFill>
              </a:rPr>
              <a:t>C. </a:t>
            </a:r>
            <a:r>
              <a:rPr lang="en-US" dirty="0"/>
              <a:t>soluble in water</a:t>
            </a:r>
          </a:p>
          <a:p>
            <a:pPr marL="432" indent="0">
              <a:buNone/>
            </a:pPr>
            <a:r>
              <a:rPr lang="en-US" dirty="0">
                <a:solidFill>
                  <a:schemeClr val="tx2"/>
                </a:solidFill>
              </a:rPr>
              <a:t>D. </a:t>
            </a:r>
            <a:r>
              <a:rPr lang="en-US" dirty="0"/>
              <a:t>mostly nonpolar</a:t>
            </a:r>
          </a:p>
        </p:txBody>
      </p:sp>
    </p:spTree>
    <p:extLst>
      <p:ext uri="{BB962C8B-B14F-4D97-AF65-F5344CB8AC3E}">
        <p14:creationId xmlns:p14="http://schemas.microsoft.com/office/powerpoint/2010/main" val="41622414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0911-8522-4EAC-8F3F-18A2E839CD10}"/>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07FA7CCA-3C4D-4841-B774-AEA6187E5F3B}"/>
              </a:ext>
            </a:extLst>
          </p:cNvPr>
          <p:cNvSpPr>
            <a:spLocks noGrp="1"/>
          </p:cNvSpPr>
          <p:nvPr>
            <p:ph sz="quarter" idx="14"/>
          </p:nvPr>
        </p:nvSpPr>
        <p:spPr>
          <a:xfrm>
            <a:off x="457200" y="1546406"/>
            <a:ext cx="7772400" cy="407085"/>
          </a:xfrm>
        </p:spPr>
        <p:txBody>
          <a:bodyPr/>
          <a:lstStyle/>
          <a:p>
            <a:pPr marL="432" indent="0">
              <a:buNone/>
            </a:pPr>
            <a:r>
              <a:rPr lang="en-US" sz="2400" dirty="0"/>
              <a:t>Draw the condensed structural formula of a cephalin that</a:t>
            </a:r>
            <a:endParaRPr lang="en-IN" sz="2400" dirty="0"/>
          </a:p>
        </p:txBody>
      </p:sp>
      <p:sp>
        <p:nvSpPr>
          <p:cNvPr id="5" name="Content Placeholder 4">
            <a:extLst>
              <a:ext uri="{FF2B5EF4-FFF2-40B4-BE49-F238E27FC236}">
                <a16:creationId xmlns:a16="http://schemas.microsoft.com/office/drawing/2014/main" id="{83C981B7-A033-44EC-B70B-11618E43FEEA}"/>
              </a:ext>
            </a:extLst>
          </p:cNvPr>
          <p:cNvSpPr>
            <a:spLocks noGrp="1"/>
          </p:cNvSpPr>
          <p:nvPr>
            <p:ph sz="quarter" idx="15"/>
          </p:nvPr>
        </p:nvSpPr>
        <p:spPr>
          <a:xfrm>
            <a:off x="457201" y="2024710"/>
            <a:ext cx="3602182" cy="399835"/>
          </a:xfrm>
        </p:spPr>
        <p:txBody>
          <a:bodyPr/>
          <a:lstStyle/>
          <a:p>
            <a:pPr marL="432" indent="0">
              <a:buNone/>
            </a:pPr>
            <a:r>
              <a:rPr lang="en-US" sz="2400" dirty="0"/>
              <a:t>contains two stearic acids</a:t>
            </a:r>
            <a:endParaRPr lang="en-IN" sz="2400" dirty="0"/>
          </a:p>
        </p:txBody>
      </p:sp>
      <p:graphicFrame>
        <p:nvGraphicFramePr>
          <p:cNvPr id="17" name="Object 16" descr="18 to 0&#10;">
            <a:extLst>
              <a:ext uri="{FF2B5EF4-FFF2-40B4-BE49-F238E27FC236}">
                <a16:creationId xmlns:a16="http://schemas.microsoft.com/office/drawing/2014/main" id="{47C32E82-8CE8-4E49-B5C3-5FAE8749110C}"/>
              </a:ext>
            </a:extLst>
          </p:cNvPr>
          <p:cNvGraphicFramePr>
            <a:graphicFrameLocks noChangeAspect="1"/>
          </p:cNvGraphicFramePr>
          <p:nvPr>
            <p:extLst/>
          </p:nvPr>
        </p:nvGraphicFramePr>
        <p:xfrm>
          <a:off x="4125187" y="2029545"/>
          <a:ext cx="787400" cy="381000"/>
        </p:xfrm>
        <a:graphic>
          <a:graphicData uri="http://schemas.openxmlformats.org/presentationml/2006/ole">
            <mc:AlternateContent xmlns:mc="http://schemas.openxmlformats.org/markup-compatibility/2006">
              <mc:Choice xmlns:v="urn:schemas-microsoft-com:vml" Requires="v">
                <p:oleObj spid="_x0000_s11268" name="Equation" r:id="rId3" imgW="787320" imgH="380880" progId="Equation.DSMT4">
                  <p:embed/>
                </p:oleObj>
              </mc:Choice>
              <mc:Fallback>
                <p:oleObj name="Equation" r:id="rId3" imgW="787320" imgH="380880" progId="Equation.DSMT4">
                  <p:embed/>
                  <p:pic>
                    <p:nvPicPr>
                      <p:cNvPr id="17" name="Object 16" descr="18 to 0&#10;">
                        <a:extLst>
                          <a:ext uri="{FF2B5EF4-FFF2-40B4-BE49-F238E27FC236}">
                            <a16:creationId xmlns:a16="http://schemas.microsoft.com/office/drawing/2014/main" id="{47C32E82-8CE8-4E49-B5C3-5FAE8749110C}"/>
                          </a:ext>
                        </a:extLst>
                      </p:cNvPr>
                      <p:cNvPicPr/>
                      <p:nvPr/>
                    </p:nvPicPr>
                    <p:blipFill>
                      <a:blip r:embed="rId4"/>
                      <a:stretch>
                        <a:fillRect/>
                      </a:stretch>
                    </p:blipFill>
                    <p:spPr>
                      <a:xfrm>
                        <a:off x="4125187" y="2029545"/>
                        <a:ext cx="7874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05BD627D-A3BD-4D1F-A2B6-BACF00506267}"/>
              </a:ext>
            </a:extLst>
          </p:cNvPr>
          <p:cNvSpPr>
            <a:spLocks noGrp="1"/>
          </p:cNvSpPr>
          <p:nvPr>
            <p:ph sz="quarter" idx="16"/>
          </p:nvPr>
        </p:nvSpPr>
        <p:spPr>
          <a:xfrm>
            <a:off x="5015340" y="2026804"/>
            <a:ext cx="2867891" cy="407085"/>
          </a:xfrm>
        </p:spPr>
        <p:txBody>
          <a:bodyPr/>
          <a:lstStyle/>
          <a:p>
            <a:pPr marL="432" indent="0">
              <a:buNone/>
            </a:pPr>
            <a:r>
              <a:rPr lang="en-US" sz="2400" dirty="0"/>
              <a:t>and serine (ionized).</a:t>
            </a:r>
          </a:p>
        </p:txBody>
      </p:sp>
    </p:spTree>
    <p:extLst>
      <p:ext uri="{BB962C8B-B14F-4D97-AF65-F5344CB8AC3E}">
        <p14:creationId xmlns:p14="http://schemas.microsoft.com/office/powerpoint/2010/main" val="31299524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0911-8522-4EAC-8F3F-18A2E839CD10}"/>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07FA7CCA-3C4D-4841-B774-AEA6187E5F3B}"/>
              </a:ext>
            </a:extLst>
          </p:cNvPr>
          <p:cNvSpPr>
            <a:spLocks noGrp="1"/>
          </p:cNvSpPr>
          <p:nvPr>
            <p:ph sz="quarter" idx="14"/>
          </p:nvPr>
        </p:nvSpPr>
        <p:spPr>
          <a:xfrm>
            <a:off x="457200" y="1546406"/>
            <a:ext cx="7772400" cy="407085"/>
          </a:xfrm>
        </p:spPr>
        <p:txBody>
          <a:bodyPr/>
          <a:lstStyle/>
          <a:p>
            <a:pPr marL="432" indent="0">
              <a:buNone/>
            </a:pPr>
            <a:r>
              <a:rPr lang="en-US" sz="2400" dirty="0"/>
              <a:t>Draw the condensed structural formula of a cephalin that</a:t>
            </a:r>
            <a:endParaRPr lang="en-IN" sz="2400" dirty="0"/>
          </a:p>
        </p:txBody>
      </p:sp>
      <p:sp>
        <p:nvSpPr>
          <p:cNvPr id="5" name="Content Placeholder 4">
            <a:extLst>
              <a:ext uri="{FF2B5EF4-FFF2-40B4-BE49-F238E27FC236}">
                <a16:creationId xmlns:a16="http://schemas.microsoft.com/office/drawing/2014/main" id="{83C981B7-A033-44EC-B70B-11618E43FEEA}"/>
              </a:ext>
            </a:extLst>
          </p:cNvPr>
          <p:cNvSpPr>
            <a:spLocks noGrp="1"/>
          </p:cNvSpPr>
          <p:nvPr>
            <p:ph sz="quarter" idx="15"/>
          </p:nvPr>
        </p:nvSpPr>
        <p:spPr>
          <a:xfrm>
            <a:off x="457201" y="2024710"/>
            <a:ext cx="3602182" cy="399835"/>
          </a:xfrm>
        </p:spPr>
        <p:txBody>
          <a:bodyPr/>
          <a:lstStyle/>
          <a:p>
            <a:pPr marL="432" indent="0">
              <a:buNone/>
            </a:pPr>
            <a:r>
              <a:rPr lang="en-US" sz="2400" dirty="0"/>
              <a:t>contains two stearic acids</a:t>
            </a:r>
            <a:endParaRPr lang="en-IN" sz="2400" dirty="0"/>
          </a:p>
        </p:txBody>
      </p:sp>
      <p:graphicFrame>
        <p:nvGraphicFramePr>
          <p:cNvPr id="17" name="Object 16" descr="18 to 0&#10;">
            <a:extLst>
              <a:ext uri="{FF2B5EF4-FFF2-40B4-BE49-F238E27FC236}">
                <a16:creationId xmlns:a16="http://schemas.microsoft.com/office/drawing/2014/main" id="{47C32E82-8CE8-4E49-B5C3-5FAE8749110C}"/>
              </a:ext>
            </a:extLst>
          </p:cNvPr>
          <p:cNvGraphicFramePr>
            <a:graphicFrameLocks noChangeAspect="1"/>
          </p:cNvGraphicFramePr>
          <p:nvPr>
            <p:extLst/>
          </p:nvPr>
        </p:nvGraphicFramePr>
        <p:xfrm>
          <a:off x="4125187" y="2029545"/>
          <a:ext cx="787400" cy="381000"/>
        </p:xfrm>
        <a:graphic>
          <a:graphicData uri="http://schemas.openxmlformats.org/presentationml/2006/ole">
            <mc:AlternateContent xmlns:mc="http://schemas.openxmlformats.org/markup-compatibility/2006">
              <mc:Choice xmlns:v="urn:schemas-microsoft-com:vml" Requires="v">
                <p:oleObj spid="_x0000_s12292" name="Equation" r:id="rId4" imgW="787320" imgH="380880" progId="Equation.DSMT4">
                  <p:embed/>
                </p:oleObj>
              </mc:Choice>
              <mc:Fallback>
                <p:oleObj name="Equation" r:id="rId4" imgW="787320" imgH="380880" progId="Equation.DSMT4">
                  <p:embed/>
                  <p:pic>
                    <p:nvPicPr>
                      <p:cNvPr id="17" name="Object 16" descr="18 to 0&#10;">
                        <a:extLst>
                          <a:ext uri="{FF2B5EF4-FFF2-40B4-BE49-F238E27FC236}">
                            <a16:creationId xmlns:a16="http://schemas.microsoft.com/office/drawing/2014/main" id="{47C32E82-8CE8-4E49-B5C3-5FAE8749110C}"/>
                          </a:ext>
                        </a:extLst>
                      </p:cNvPr>
                      <p:cNvPicPr/>
                      <p:nvPr/>
                    </p:nvPicPr>
                    <p:blipFill>
                      <a:blip r:embed="rId5"/>
                      <a:stretch>
                        <a:fillRect/>
                      </a:stretch>
                    </p:blipFill>
                    <p:spPr>
                      <a:xfrm>
                        <a:off x="4125187" y="2029545"/>
                        <a:ext cx="7874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05BD627D-A3BD-4D1F-A2B6-BACF00506267}"/>
              </a:ext>
            </a:extLst>
          </p:cNvPr>
          <p:cNvSpPr>
            <a:spLocks noGrp="1"/>
          </p:cNvSpPr>
          <p:nvPr>
            <p:ph sz="quarter" idx="16"/>
          </p:nvPr>
        </p:nvSpPr>
        <p:spPr>
          <a:xfrm>
            <a:off x="5015340" y="2026804"/>
            <a:ext cx="2867891" cy="407085"/>
          </a:xfrm>
        </p:spPr>
        <p:txBody>
          <a:bodyPr/>
          <a:lstStyle/>
          <a:p>
            <a:pPr marL="432" indent="0">
              <a:buNone/>
            </a:pPr>
            <a:r>
              <a:rPr lang="en-US" sz="2400" dirty="0"/>
              <a:t>and serine (ionized).</a:t>
            </a:r>
          </a:p>
        </p:txBody>
      </p:sp>
      <p:pic>
        <p:nvPicPr>
          <p:cNvPr id="18" name="Content Placeholder 17" descr="The structural formula has the glycerol as a vertical chain of 3 carbons each bonded to an oxygen. For long description in Notes pane, press F6.  ">
            <a:extLst>
              <a:ext uri="{FF2B5EF4-FFF2-40B4-BE49-F238E27FC236}">
                <a16:creationId xmlns:a16="http://schemas.microsoft.com/office/drawing/2014/main" id="{2A3F7093-B6E8-4580-9440-497D2A4B252F}"/>
              </a:ext>
            </a:extLst>
          </p:cNvPr>
          <p:cNvPicPr>
            <a:picLocks noGrp="1" noChangeAspect="1"/>
          </p:cNvPicPr>
          <p:nvPr>
            <p:ph sz="quarter" idx="17"/>
          </p:nvPr>
        </p:nvPicPr>
        <p:blipFill>
          <a:blip r:embed="rId6"/>
          <a:stretch>
            <a:fillRect/>
          </a:stretch>
        </p:blipFill>
        <p:spPr>
          <a:xfrm>
            <a:off x="2386963" y="2845328"/>
            <a:ext cx="4365270" cy="3161255"/>
          </a:xfrm>
          <a:prstGeom prst="rect">
            <a:avLst/>
          </a:prstGeom>
        </p:spPr>
      </p:pic>
    </p:spTree>
    <p:extLst>
      <p:ext uri="{BB962C8B-B14F-4D97-AF65-F5344CB8AC3E}">
        <p14:creationId xmlns:p14="http://schemas.microsoft.com/office/powerpoint/2010/main" val="2060197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2E6D-85E5-4A8A-9E6A-E39B95265BEB}"/>
              </a:ext>
            </a:extLst>
          </p:cNvPr>
          <p:cNvSpPr>
            <a:spLocks noGrp="1"/>
          </p:cNvSpPr>
          <p:nvPr>
            <p:ph type="title"/>
          </p:nvPr>
        </p:nvSpPr>
        <p:spPr/>
        <p:txBody>
          <a:bodyPr/>
          <a:lstStyle/>
          <a:p>
            <a:r>
              <a:rPr lang="en-IN" dirty="0"/>
              <a:t>Sphingomyelin </a:t>
            </a:r>
            <a:r>
              <a:rPr lang="en-US" sz="2000" b="0" i="0" u="none" strike="noStrike" cap="none" baseline="0" dirty="0">
                <a:solidFill>
                  <a:srgbClr val="007FA3"/>
                </a:solidFill>
                <a:effectLst/>
                <a:latin typeface="+mj-lt"/>
                <a:ea typeface="Times New Roman"/>
                <a:cs typeface="Times New Roman"/>
                <a:sym typeface="Times New Roman"/>
              </a:rPr>
              <a:t>(1 of 2)</a:t>
            </a:r>
            <a:endParaRPr lang="en-IN" sz="2000" baseline="0" dirty="0"/>
          </a:p>
        </p:txBody>
      </p:sp>
      <p:sp>
        <p:nvSpPr>
          <p:cNvPr id="3" name="Content Placeholder 2">
            <a:extLst>
              <a:ext uri="{FF2B5EF4-FFF2-40B4-BE49-F238E27FC236}">
                <a16:creationId xmlns:a16="http://schemas.microsoft.com/office/drawing/2014/main" id="{AE994082-1FE3-42AB-82B4-AF0456775319}"/>
              </a:ext>
            </a:extLst>
          </p:cNvPr>
          <p:cNvSpPr>
            <a:spLocks noGrp="1"/>
          </p:cNvSpPr>
          <p:nvPr>
            <p:ph sz="quarter" idx="13"/>
          </p:nvPr>
        </p:nvSpPr>
        <p:spPr>
          <a:xfrm>
            <a:off x="457200" y="1556326"/>
            <a:ext cx="8031192" cy="2573221"/>
          </a:xfrm>
        </p:spPr>
        <p:txBody>
          <a:bodyPr/>
          <a:lstStyle/>
          <a:p>
            <a:pPr marL="432" indent="0">
              <a:buNone/>
            </a:pPr>
            <a:r>
              <a:rPr lang="en-US" sz="2400" dirty="0"/>
              <a:t>In a sphingomyelin,</a:t>
            </a:r>
          </a:p>
          <a:p>
            <a:r>
              <a:rPr lang="en-US" sz="2400" dirty="0"/>
              <a:t>the amine group of sphingosine forms an amide bond to a fatty acid</a:t>
            </a:r>
          </a:p>
          <a:p>
            <a:r>
              <a:rPr lang="en-US" sz="2400" dirty="0"/>
              <a:t>the hydroxyl group forms an ester bond with phosphate, which forms another phosphoester bond to choline or ethanolamine</a:t>
            </a:r>
            <a:endParaRPr lang="en-IN" sz="2400" dirty="0"/>
          </a:p>
        </p:txBody>
      </p:sp>
      <p:sp>
        <p:nvSpPr>
          <p:cNvPr id="4" name="Content Placeholder 3">
            <a:extLst>
              <a:ext uri="{FF2B5EF4-FFF2-40B4-BE49-F238E27FC236}">
                <a16:creationId xmlns:a16="http://schemas.microsoft.com/office/drawing/2014/main" id="{97718350-0423-4C6F-BFC0-77725A8BE373}"/>
              </a:ext>
            </a:extLst>
          </p:cNvPr>
          <p:cNvSpPr>
            <a:spLocks noGrp="1"/>
          </p:cNvSpPr>
          <p:nvPr>
            <p:ph sz="quarter" idx="14"/>
          </p:nvPr>
        </p:nvSpPr>
        <p:spPr>
          <a:xfrm>
            <a:off x="457200" y="4404438"/>
            <a:ext cx="8229600" cy="1521904"/>
          </a:xfrm>
        </p:spPr>
        <p:txBody>
          <a:bodyPr/>
          <a:lstStyle/>
          <a:p>
            <a:pPr marL="432" indent="0">
              <a:buNone/>
            </a:pPr>
            <a:r>
              <a:rPr lang="en-US" sz="2400" dirty="0"/>
              <a:t>Sphingomyelins are abundant in the white matter of the myelin sheath, a coating surrounding the nerve cells that increases the speed of nerve impulses and insulates and protects the nerve cells.</a:t>
            </a:r>
            <a:endParaRPr lang="en-IN" sz="2400" dirty="0"/>
          </a:p>
        </p:txBody>
      </p:sp>
    </p:spTree>
    <p:extLst>
      <p:ext uri="{BB962C8B-B14F-4D97-AF65-F5344CB8AC3E}">
        <p14:creationId xmlns:p14="http://schemas.microsoft.com/office/powerpoint/2010/main" val="3405601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E8C6-96EF-47EC-832E-66DEB92A28AC}"/>
              </a:ext>
            </a:extLst>
          </p:cNvPr>
          <p:cNvSpPr>
            <a:spLocks noGrp="1"/>
          </p:cNvSpPr>
          <p:nvPr>
            <p:ph type="title"/>
          </p:nvPr>
        </p:nvSpPr>
        <p:spPr/>
        <p:txBody>
          <a:bodyPr/>
          <a:lstStyle/>
          <a:p>
            <a:r>
              <a:rPr lang="en-IN" dirty="0"/>
              <a:t>Sphingomyelin </a:t>
            </a:r>
            <a:r>
              <a:rPr lang="en-US" sz="2000" b="0" dirty="0"/>
              <a:t>(2 of 2)</a:t>
            </a:r>
            <a:endParaRPr lang="en-IN" dirty="0"/>
          </a:p>
        </p:txBody>
      </p:sp>
      <p:pic>
        <p:nvPicPr>
          <p:cNvPr id="5" name="Content Placeholder 4" descr="The structural formula has a vertical chain of 3 carbons: C H, C H, C H 2, from top to bottom. For long description in Notes pane, press F6.  ">
            <a:extLst>
              <a:ext uri="{FF2B5EF4-FFF2-40B4-BE49-F238E27FC236}">
                <a16:creationId xmlns:a16="http://schemas.microsoft.com/office/drawing/2014/main" id="{36BFC2CF-3A56-4F8F-AD0C-8011B2A3B2ED}"/>
              </a:ext>
            </a:extLst>
          </p:cNvPr>
          <p:cNvPicPr>
            <a:picLocks noGrp="1" noChangeAspect="1"/>
          </p:cNvPicPr>
          <p:nvPr>
            <p:ph sz="quarter" idx="13"/>
          </p:nvPr>
        </p:nvPicPr>
        <p:blipFill>
          <a:blip r:embed="rId3"/>
          <a:stretch>
            <a:fillRect/>
          </a:stretch>
        </p:blipFill>
        <p:spPr>
          <a:xfrm>
            <a:off x="1590521" y="1749770"/>
            <a:ext cx="5962956" cy="3321366"/>
          </a:xfrm>
          <a:prstGeom prst="rect">
            <a:avLst/>
          </a:prstGeom>
        </p:spPr>
      </p:pic>
      <p:sp>
        <p:nvSpPr>
          <p:cNvPr id="4" name="Content Placeholder 3">
            <a:extLst>
              <a:ext uri="{FF2B5EF4-FFF2-40B4-BE49-F238E27FC236}">
                <a16:creationId xmlns:a16="http://schemas.microsoft.com/office/drawing/2014/main" id="{F82E3B8C-1CE1-4C6C-BE26-23D21E6F133B}"/>
              </a:ext>
            </a:extLst>
          </p:cNvPr>
          <p:cNvSpPr>
            <a:spLocks noGrp="1"/>
          </p:cNvSpPr>
          <p:nvPr>
            <p:ph sz="quarter" idx="14"/>
          </p:nvPr>
        </p:nvSpPr>
        <p:spPr>
          <a:xfrm>
            <a:off x="457200" y="5435600"/>
            <a:ext cx="8229600" cy="797444"/>
          </a:xfrm>
        </p:spPr>
        <p:txBody>
          <a:bodyPr/>
          <a:lstStyle/>
          <a:p>
            <a:pPr marL="432" indent="0">
              <a:buNone/>
            </a:pPr>
            <a:r>
              <a:rPr lang="en-US" sz="2400" dirty="0"/>
              <a:t>Structure of a sphingomyelin containing palmitic acid and choline.</a:t>
            </a:r>
          </a:p>
        </p:txBody>
      </p:sp>
    </p:spTree>
    <p:extLst>
      <p:ext uri="{BB962C8B-B14F-4D97-AF65-F5344CB8AC3E}">
        <p14:creationId xmlns:p14="http://schemas.microsoft.com/office/powerpoint/2010/main" val="3464293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55F0-9120-410B-A914-DFF9C89FE450}"/>
              </a:ext>
            </a:extLst>
          </p:cNvPr>
          <p:cNvSpPr>
            <a:spLocks noGrp="1"/>
          </p:cNvSpPr>
          <p:nvPr>
            <p:ph type="title"/>
          </p:nvPr>
        </p:nvSpPr>
        <p:spPr/>
        <p:txBody>
          <a:bodyPr/>
          <a:lstStyle/>
          <a:p>
            <a:r>
              <a:rPr lang="en-IN" dirty="0"/>
              <a:t>Learning Check 3</a:t>
            </a:r>
          </a:p>
        </p:txBody>
      </p:sp>
      <p:sp>
        <p:nvSpPr>
          <p:cNvPr id="3" name="Content Placeholder 2">
            <a:extLst>
              <a:ext uri="{FF2B5EF4-FFF2-40B4-BE49-F238E27FC236}">
                <a16:creationId xmlns:a16="http://schemas.microsoft.com/office/drawing/2014/main" id="{187E73AA-B1C9-4C08-859A-10C72BFA38D4}"/>
              </a:ext>
            </a:extLst>
          </p:cNvPr>
          <p:cNvSpPr>
            <a:spLocks noGrp="1"/>
          </p:cNvSpPr>
          <p:nvPr>
            <p:ph sz="quarter" idx="13"/>
          </p:nvPr>
        </p:nvSpPr>
        <p:spPr>
          <a:xfrm>
            <a:off x="457200" y="1556327"/>
            <a:ext cx="8229600" cy="2215574"/>
          </a:xfrm>
        </p:spPr>
        <p:txBody>
          <a:bodyPr/>
          <a:lstStyle/>
          <a:p>
            <a:pPr marL="432" indent="0">
              <a:buNone/>
            </a:pPr>
            <a:r>
              <a:rPr lang="en-US" dirty="0"/>
              <a:t>Palmitic acid, the 16-carbon saturated fatty acid, is the most common fatty acid found along with the ionized amino alcohol choline in the sphingomyelin of eggs.</a:t>
            </a:r>
          </a:p>
          <a:p>
            <a:pPr marL="432" indent="0">
              <a:buNone/>
            </a:pPr>
            <a:r>
              <a:rPr lang="en-US" dirty="0"/>
              <a:t>Draw the condensed structural formula for this sphingomyelin.</a:t>
            </a:r>
            <a:endParaRPr lang="en-IN" dirty="0"/>
          </a:p>
        </p:txBody>
      </p:sp>
    </p:spTree>
    <p:extLst>
      <p:ext uri="{BB962C8B-B14F-4D97-AF65-F5344CB8AC3E}">
        <p14:creationId xmlns:p14="http://schemas.microsoft.com/office/powerpoint/2010/main" val="491475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5E0C-02E0-4E8E-AAF2-4AF1BFDDE6D6}"/>
              </a:ext>
            </a:extLst>
          </p:cNvPr>
          <p:cNvSpPr>
            <a:spLocks noGrp="1"/>
          </p:cNvSpPr>
          <p:nvPr>
            <p:ph type="title"/>
          </p:nvPr>
        </p:nvSpPr>
        <p:spPr/>
        <p:txBody>
          <a:bodyPr/>
          <a:lstStyle/>
          <a:p>
            <a:r>
              <a:rPr lang="en-IN" dirty="0"/>
              <a:t>Solution 3</a:t>
            </a:r>
          </a:p>
        </p:txBody>
      </p:sp>
      <p:sp>
        <p:nvSpPr>
          <p:cNvPr id="3" name="Content Placeholder 2">
            <a:extLst>
              <a:ext uri="{FF2B5EF4-FFF2-40B4-BE49-F238E27FC236}">
                <a16:creationId xmlns:a16="http://schemas.microsoft.com/office/drawing/2014/main" id="{4642DCD0-A1FD-44E7-A3C6-657F10E5F75B}"/>
              </a:ext>
            </a:extLst>
          </p:cNvPr>
          <p:cNvSpPr>
            <a:spLocks noGrp="1"/>
          </p:cNvSpPr>
          <p:nvPr>
            <p:ph sz="quarter" idx="13"/>
          </p:nvPr>
        </p:nvSpPr>
        <p:spPr>
          <a:xfrm>
            <a:off x="457200" y="1556327"/>
            <a:ext cx="8229600" cy="2073564"/>
          </a:xfrm>
        </p:spPr>
        <p:txBody>
          <a:bodyPr/>
          <a:lstStyle/>
          <a:p>
            <a:pPr marL="432" indent="0">
              <a:buNone/>
            </a:pPr>
            <a:r>
              <a:rPr lang="en-US" sz="2400" dirty="0"/>
              <a:t>Palmitic acid, the 16-carbon saturated fatty acid, is the most common fatty acid found along with the ionized amino alcohol choline in the sphingomyelin of eggs.</a:t>
            </a:r>
          </a:p>
          <a:p>
            <a:pPr marL="432" indent="0">
              <a:buNone/>
            </a:pPr>
            <a:r>
              <a:rPr lang="en-US" sz="2400" dirty="0"/>
              <a:t>Draw the condensed structural formula for this sphingomyelin.</a:t>
            </a:r>
            <a:endParaRPr lang="en-IN" sz="2400" dirty="0"/>
          </a:p>
        </p:txBody>
      </p:sp>
      <p:pic>
        <p:nvPicPr>
          <p:cNvPr id="5" name="Content Placeholder 4" descr="The structural formula has a vertical chain of 3 carbons: For long description in Notes pane, press F6.  ">
            <a:extLst>
              <a:ext uri="{FF2B5EF4-FFF2-40B4-BE49-F238E27FC236}">
                <a16:creationId xmlns:a16="http://schemas.microsoft.com/office/drawing/2014/main" id="{10F24892-84C5-46A6-8307-9C92E32F1D27}"/>
              </a:ext>
            </a:extLst>
          </p:cNvPr>
          <p:cNvPicPr>
            <a:picLocks noGrp="1" noChangeAspect="1"/>
          </p:cNvPicPr>
          <p:nvPr>
            <p:ph sz="quarter" idx="14"/>
          </p:nvPr>
        </p:nvPicPr>
        <p:blipFill>
          <a:blip r:embed="rId3"/>
          <a:stretch>
            <a:fillRect/>
          </a:stretch>
        </p:blipFill>
        <p:spPr>
          <a:xfrm>
            <a:off x="2285552" y="3750897"/>
            <a:ext cx="4572897" cy="2547081"/>
          </a:xfrm>
          <a:prstGeom prst="rect">
            <a:avLst/>
          </a:prstGeom>
        </p:spPr>
      </p:pic>
    </p:spTree>
    <p:extLst>
      <p:ext uri="{BB962C8B-B14F-4D97-AF65-F5344CB8AC3E}">
        <p14:creationId xmlns:p14="http://schemas.microsoft.com/office/powerpoint/2010/main" val="4157151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D52F-639E-4A48-BB30-10ADD791DC28}"/>
              </a:ext>
            </a:extLst>
          </p:cNvPr>
          <p:cNvSpPr>
            <a:spLocks noGrp="1"/>
          </p:cNvSpPr>
          <p:nvPr>
            <p:ph type="title"/>
          </p:nvPr>
        </p:nvSpPr>
        <p:spPr/>
        <p:txBody>
          <a:bodyPr/>
          <a:lstStyle/>
          <a:p>
            <a:r>
              <a:rPr lang="en-US" sz="3400" dirty="0"/>
              <a:t>15.6 Steroids: Cholesterol, Bile Salts, and Steroid Hormones</a:t>
            </a:r>
            <a:endParaRPr lang="en-IN" sz="3400" dirty="0"/>
          </a:p>
        </p:txBody>
      </p:sp>
      <p:sp>
        <p:nvSpPr>
          <p:cNvPr id="4" name="Content Placeholder 3">
            <a:extLst>
              <a:ext uri="{FF2B5EF4-FFF2-40B4-BE49-F238E27FC236}">
                <a16:creationId xmlns:a16="http://schemas.microsoft.com/office/drawing/2014/main" id="{DB17E4B9-80B9-4662-A113-5CD93DF52989}"/>
              </a:ext>
            </a:extLst>
          </p:cNvPr>
          <p:cNvSpPr>
            <a:spLocks noGrp="1"/>
          </p:cNvSpPr>
          <p:nvPr>
            <p:ph sz="quarter" idx="14"/>
          </p:nvPr>
        </p:nvSpPr>
        <p:spPr>
          <a:xfrm>
            <a:off x="457200" y="1565996"/>
            <a:ext cx="8177134" cy="757479"/>
          </a:xfrm>
        </p:spPr>
        <p:txBody>
          <a:bodyPr/>
          <a:lstStyle/>
          <a:p>
            <a:pPr marL="432" indent="0">
              <a:buNone/>
            </a:pPr>
            <a:r>
              <a:rPr lang="en-US" sz="2400" dirty="0"/>
              <a:t>High- and low-density lipoproteins transport cholesterol between the tissues and the liver.</a:t>
            </a:r>
          </a:p>
        </p:txBody>
      </p:sp>
      <p:pic>
        <p:nvPicPr>
          <p:cNvPr id="17" name="Content Placeholder 16" descr="The liver transports L D L to muscle and organs, such as the heart. H D L moves from muscle tissue back to the liver. Bile salts move out from the liver, through the gall bladder, then intestines. An inset shows an artery in the heart lined with plaque.">
            <a:extLst>
              <a:ext uri="{FF2B5EF4-FFF2-40B4-BE49-F238E27FC236}">
                <a16:creationId xmlns:a16="http://schemas.microsoft.com/office/drawing/2014/main" id="{CB3AE6E3-9D01-4F86-A86E-0FDCD005B452}"/>
              </a:ext>
            </a:extLst>
          </p:cNvPr>
          <p:cNvPicPr>
            <a:picLocks noGrp="1" noChangeAspect="1"/>
          </p:cNvPicPr>
          <p:nvPr>
            <p:ph sz="quarter" idx="15"/>
          </p:nvPr>
        </p:nvPicPr>
        <p:blipFill>
          <a:blip r:embed="rId2"/>
          <a:stretch>
            <a:fillRect/>
          </a:stretch>
        </p:blipFill>
        <p:spPr>
          <a:xfrm>
            <a:off x="2076350" y="2587410"/>
            <a:ext cx="4938833" cy="2744958"/>
          </a:xfrm>
          <a:prstGeom prst="rect">
            <a:avLst/>
          </a:prstGeom>
        </p:spPr>
      </p:pic>
      <p:sp>
        <p:nvSpPr>
          <p:cNvPr id="3" name="Content Placeholder 2">
            <a:extLst>
              <a:ext uri="{FF2B5EF4-FFF2-40B4-BE49-F238E27FC236}">
                <a16:creationId xmlns:a16="http://schemas.microsoft.com/office/drawing/2014/main" id="{09875697-86A1-49B2-885B-9D536A309E17}"/>
              </a:ext>
            </a:extLst>
          </p:cNvPr>
          <p:cNvSpPr>
            <a:spLocks noGrp="1"/>
          </p:cNvSpPr>
          <p:nvPr>
            <p:ph sz="quarter" idx="16"/>
          </p:nvPr>
        </p:nvSpPr>
        <p:spPr>
          <a:xfrm>
            <a:off x="457200" y="5723007"/>
            <a:ext cx="6992911" cy="467925"/>
          </a:xfrm>
        </p:spPr>
        <p:txBody>
          <a:bodyPr/>
          <a:lstStyle/>
          <a:p>
            <a:pPr marL="432" indent="0">
              <a:buNone/>
            </a:pPr>
            <a:r>
              <a:rPr lang="en-US" sz="2400" b="1" dirty="0"/>
              <a:t>Learning Goal</a:t>
            </a:r>
            <a:r>
              <a:rPr lang="en-US" sz="2400" dirty="0"/>
              <a:t> Draw the structures of steroids.</a:t>
            </a:r>
            <a:endParaRPr lang="en-IN" sz="2400" dirty="0"/>
          </a:p>
        </p:txBody>
      </p:sp>
    </p:spTree>
    <p:extLst>
      <p:ext uri="{BB962C8B-B14F-4D97-AF65-F5344CB8AC3E}">
        <p14:creationId xmlns:p14="http://schemas.microsoft.com/office/powerpoint/2010/main" val="18034597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D52F-639E-4A48-BB30-10ADD791DC28}"/>
              </a:ext>
            </a:extLst>
          </p:cNvPr>
          <p:cNvSpPr>
            <a:spLocks noGrp="1"/>
          </p:cNvSpPr>
          <p:nvPr>
            <p:ph type="title"/>
          </p:nvPr>
        </p:nvSpPr>
        <p:spPr/>
        <p:txBody>
          <a:bodyPr/>
          <a:lstStyle/>
          <a:p>
            <a:r>
              <a:rPr lang="en-IN" dirty="0"/>
              <a:t>Steroid Nucleus</a:t>
            </a:r>
          </a:p>
        </p:txBody>
      </p:sp>
      <p:pic>
        <p:nvPicPr>
          <p:cNvPr id="17" name="Content Placeholder 16" descr="Core chemistry skill, identifying the steroid nucleus.">
            <a:extLst>
              <a:ext uri="{FF2B5EF4-FFF2-40B4-BE49-F238E27FC236}">
                <a16:creationId xmlns:a16="http://schemas.microsoft.com/office/drawing/2014/main" id="{8E121D86-2025-48BA-90E6-5EADE13D9C6D}"/>
              </a:ext>
            </a:extLst>
          </p:cNvPr>
          <p:cNvPicPr>
            <a:picLocks noGrp="1" noChangeAspect="1"/>
          </p:cNvPicPr>
          <p:nvPr>
            <p:ph sz="quarter" idx="14"/>
          </p:nvPr>
        </p:nvPicPr>
        <p:blipFill>
          <a:blip r:embed="rId3"/>
          <a:stretch>
            <a:fillRect/>
          </a:stretch>
        </p:blipFill>
        <p:spPr>
          <a:xfrm>
            <a:off x="610436" y="1567727"/>
            <a:ext cx="3117653" cy="703617"/>
          </a:xfrm>
          <a:prstGeom prst="rect">
            <a:avLst/>
          </a:prstGeom>
        </p:spPr>
      </p:pic>
      <p:sp>
        <p:nvSpPr>
          <p:cNvPr id="5" name="Content Placeholder 4">
            <a:extLst>
              <a:ext uri="{FF2B5EF4-FFF2-40B4-BE49-F238E27FC236}">
                <a16:creationId xmlns:a16="http://schemas.microsoft.com/office/drawing/2014/main" id="{1F1A844A-4F78-471D-8D6E-001E69FCA00F}"/>
              </a:ext>
            </a:extLst>
          </p:cNvPr>
          <p:cNvSpPr>
            <a:spLocks noGrp="1"/>
          </p:cNvSpPr>
          <p:nvPr>
            <p:ph sz="quarter" idx="15"/>
          </p:nvPr>
        </p:nvSpPr>
        <p:spPr>
          <a:xfrm>
            <a:off x="457200" y="2498496"/>
            <a:ext cx="4534525" cy="3827349"/>
          </a:xfrm>
        </p:spPr>
        <p:txBody>
          <a:bodyPr/>
          <a:lstStyle/>
          <a:p>
            <a:pPr marL="432" indent="0">
              <a:buNone/>
            </a:pPr>
            <a:r>
              <a:rPr lang="en-US" sz="2200" dirty="0"/>
              <a:t>A </a:t>
            </a:r>
            <a:r>
              <a:rPr lang="en-US" sz="2200" b="1" dirty="0"/>
              <a:t>steroid nucleus </a:t>
            </a:r>
            <a:r>
              <a:rPr lang="en-US" sz="2200" dirty="0"/>
              <a:t>consists of</a:t>
            </a:r>
          </a:p>
          <a:p>
            <a:r>
              <a:rPr lang="en-US" sz="2200" dirty="0"/>
              <a:t>three cyclohexane rings and one </a:t>
            </a:r>
            <a:r>
              <a:rPr lang="en-US" sz="2200" dirty="0" err="1"/>
              <a:t>cylopentane</a:t>
            </a:r>
            <a:r>
              <a:rPr lang="en-US" sz="2200" dirty="0"/>
              <a:t> ring, fused together</a:t>
            </a:r>
          </a:p>
          <a:p>
            <a:r>
              <a:rPr lang="en-US" sz="2200" dirty="0"/>
              <a:t>rings designated as A, B, C, and D</a:t>
            </a:r>
          </a:p>
          <a:p>
            <a:r>
              <a:rPr lang="en-US" sz="2200" dirty="0"/>
              <a:t>numbered carbon atoms beginning in ring A</a:t>
            </a:r>
          </a:p>
          <a:p>
            <a:r>
              <a:rPr lang="en-US" sz="2200" dirty="0"/>
              <a:t>two methyl groups at positions 18 and 19</a:t>
            </a:r>
            <a:endParaRPr lang="en-IN" sz="2200" dirty="0"/>
          </a:p>
        </p:txBody>
      </p:sp>
      <p:pic>
        <p:nvPicPr>
          <p:cNvPr id="18" name="Content Placeholder 17" descr="A steroid nucleus is a chain of 4 rings, 3 with 6 carbons and 1 with 5 carbons. For long description in Notes pane, press F6.  ">
            <a:extLst>
              <a:ext uri="{FF2B5EF4-FFF2-40B4-BE49-F238E27FC236}">
                <a16:creationId xmlns:a16="http://schemas.microsoft.com/office/drawing/2014/main" id="{7C7337BD-1A5E-4D0B-BD55-0089DF2B10E9}"/>
              </a:ext>
            </a:extLst>
          </p:cNvPr>
          <p:cNvPicPr>
            <a:picLocks noGrp="1" noChangeAspect="1"/>
          </p:cNvPicPr>
          <p:nvPr>
            <p:ph sz="quarter" idx="16"/>
          </p:nvPr>
        </p:nvPicPr>
        <p:blipFill>
          <a:blip r:embed="rId4"/>
          <a:stretch>
            <a:fillRect/>
          </a:stretch>
        </p:blipFill>
        <p:spPr>
          <a:xfrm>
            <a:off x="5409421" y="2299170"/>
            <a:ext cx="3359931" cy="1284680"/>
          </a:xfrm>
          <a:prstGeom prst="rect">
            <a:avLst/>
          </a:prstGeom>
        </p:spPr>
      </p:pic>
      <p:sp>
        <p:nvSpPr>
          <p:cNvPr id="6" name="Content Placeholder 5">
            <a:extLst>
              <a:ext uri="{FF2B5EF4-FFF2-40B4-BE49-F238E27FC236}">
                <a16:creationId xmlns:a16="http://schemas.microsoft.com/office/drawing/2014/main" id="{44DB7FCA-C705-4694-A32A-010CF2A5ACC2}"/>
              </a:ext>
            </a:extLst>
          </p:cNvPr>
          <p:cNvSpPr>
            <a:spLocks noGrp="1"/>
          </p:cNvSpPr>
          <p:nvPr>
            <p:ph sz="quarter" idx="17"/>
          </p:nvPr>
        </p:nvSpPr>
        <p:spPr>
          <a:xfrm>
            <a:off x="5686240" y="4185216"/>
            <a:ext cx="2303518" cy="385154"/>
          </a:xfrm>
        </p:spPr>
        <p:txBody>
          <a:bodyPr/>
          <a:lstStyle/>
          <a:p>
            <a:pPr marL="432" indent="0">
              <a:buNone/>
            </a:pPr>
            <a:r>
              <a:rPr lang="en-IN" sz="2200" b="1" dirty="0"/>
              <a:t>Steroid nucleus</a:t>
            </a:r>
          </a:p>
        </p:txBody>
      </p:sp>
    </p:spTree>
    <p:extLst>
      <p:ext uri="{BB962C8B-B14F-4D97-AF65-F5344CB8AC3E}">
        <p14:creationId xmlns:p14="http://schemas.microsoft.com/office/powerpoint/2010/main" val="23516226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D52F-639E-4A48-BB30-10ADD791DC28}"/>
              </a:ext>
            </a:extLst>
          </p:cNvPr>
          <p:cNvSpPr>
            <a:spLocks noGrp="1"/>
          </p:cNvSpPr>
          <p:nvPr>
            <p:ph type="title"/>
          </p:nvPr>
        </p:nvSpPr>
        <p:spPr/>
        <p:txBody>
          <a:bodyPr/>
          <a:lstStyle/>
          <a:p>
            <a:r>
              <a:rPr lang="en-IN" dirty="0"/>
              <a:t>Cholesterol</a:t>
            </a:r>
          </a:p>
        </p:txBody>
      </p:sp>
      <p:sp>
        <p:nvSpPr>
          <p:cNvPr id="4" name="Content Placeholder 3">
            <a:extLst>
              <a:ext uri="{FF2B5EF4-FFF2-40B4-BE49-F238E27FC236}">
                <a16:creationId xmlns:a16="http://schemas.microsoft.com/office/drawing/2014/main" id="{DB17E4B9-80B9-4662-A113-5CD93DF52989}"/>
              </a:ext>
            </a:extLst>
          </p:cNvPr>
          <p:cNvSpPr>
            <a:spLocks noGrp="1"/>
          </p:cNvSpPr>
          <p:nvPr>
            <p:ph sz="quarter" idx="14"/>
          </p:nvPr>
        </p:nvSpPr>
        <p:spPr>
          <a:xfrm>
            <a:off x="457200" y="1565996"/>
            <a:ext cx="4234721" cy="1342096"/>
          </a:xfrm>
        </p:spPr>
        <p:txBody>
          <a:bodyPr/>
          <a:lstStyle/>
          <a:p>
            <a:pPr marL="432" indent="0">
              <a:buNone/>
            </a:pPr>
            <a:r>
              <a:rPr lang="en-US" sz="2400" b="1" dirty="0"/>
              <a:t>Cholesterol</a:t>
            </a:r>
          </a:p>
          <a:p>
            <a:r>
              <a:rPr lang="en-US" sz="2400" dirty="0"/>
              <a:t>is the most important and abundant steroid in the body</a:t>
            </a:r>
            <a:endParaRPr lang="en-IN" sz="2400" dirty="0"/>
          </a:p>
        </p:txBody>
      </p:sp>
      <p:sp>
        <p:nvSpPr>
          <p:cNvPr id="5" name="Content Placeholder 4">
            <a:extLst>
              <a:ext uri="{FF2B5EF4-FFF2-40B4-BE49-F238E27FC236}">
                <a16:creationId xmlns:a16="http://schemas.microsoft.com/office/drawing/2014/main" id="{1F1A844A-4F78-471D-8D6E-001E69FCA00F}"/>
              </a:ext>
            </a:extLst>
          </p:cNvPr>
          <p:cNvSpPr>
            <a:spLocks noGrp="1"/>
          </p:cNvSpPr>
          <p:nvPr>
            <p:ph sz="quarter" idx="15"/>
          </p:nvPr>
        </p:nvSpPr>
        <p:spPr>
          <a:xfrm>
            <a:off x="457201" y="2978184"/>
            <a:ext cx="3380282" cy="426566"/>
          </a:xfrm>
        </p:spPr>
        <p:txBody>
          <a:bodyPr/>
          <a:lstStyle/>
          <a:p>
            <a:r>
              <a:rPr lang="en-US" sz="2400" dirty="0"/>
              <a:t>has an hydroxyl group</a:t>
            </a:r>
            <a:endParaRPr lang="en-IN" sz="2400" dirty="0"/>
          </a:p>
        </p:txBody>
      </p:sp>
      <p:graphicFrame>
        <p:nvGraphicFramePr>
          <p:cNvPr id="18" name="Object 17" descr="single bond O H">
            <a:extLst>
              <a:ext uri="{FF2B5EF4-FFF2-40B4-BE49-F238E27FC236}">
                <a16:creationId xmlns:a16="http://schemas.microsoft.com/office/drawing/2014/main" id="{3DABB01B-21D6-406A-B641-F8FC8D6FE1B0}"/>
              </a:ext>
            </a:extLst>
          </p:cNvPr>
          <p:cNvGraphicFramePr>
            <a:graphicFrameLocks noChangeAspect="1"/>
          </p:cNvGraphicFramePr>
          <p:nvPr>
            <p:extLst/>
          </p:nvPr>
        </p:nvGraphicFramePr>
        <p:xfrm>
          <a:off x="3906740" y="3001951"/>
          <a:ext cx="1062182" cy="392545"/>
        </p:xfrm>
        <a:graphic>
          <a:graphicData uri="http://schemas.openxmlformats.org/presentationml/2006/ole">
            <mc:AlternateContent xmlns:mc="http://schemas.openxmlformats.org/markup-compatibility/2006">
              <mc:Choice xmlns:v="urn:schemas-microsoft-com:vml" Requires="v">
                <p:oleObj spid="_x0000_s13315" name="Equation" r:id="rId4" imgW="1168200" imgH="431640" progId="Equation.DSMT4">
                  <p:embed/>
                </p:oleObj>
              </mc:Choice>
              <mc:Fallback>
                <p:oleObj name="Equation" r:id="rId4" imgW="1168200" imgH="431640" progId="Equation.DSMT4">
                  <p:embed/>
                  <p:pic>
                    <p:nvPicPr>
                      <p:cNvPr id="18" name="Object 17" descr="single bond O H">
                        <a:extLst>
                          <a:ext uri="{FF2B5EF4-FFF2-40B4-BE49-F238E27FC236}">
                            <a16:creationId xmlns:a16="http://schemas.microsoft.com/office/drawing/2014/main" id="{3DABB01B-21D6-406A-B641-F8FC8D6FE1B0}"/>
                          </a:ext>
                        </a:extLst>
                      </p:cNvPr>
                      <p:cNvPicPr/>
                      <p:nvPr/>
                    </p:nvPicPr>
                    <p:blipFill>
                      <a:blip r:embed="rId5"/>
                      <a:stretch>
                        <a:fillRect/>
                      </a:stretch>
                    </p:blipFill>
                    <p:spPr>
                      <a:xfrm>
                        <a:off x="3906740" y="3001951"/>
                        <a:ext cx="1062182" cy="39254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09875697-86A1-49B2-885B-9D536A309E17}"/>
              </a:ext>
            </a:extLst>
          </p:cNvPr>
          <p:cNvSpPr>
            <a:spLocks noGrp="1"/>
          </p:cNvSpPr>
          <p:nvPr>
            <p:ph sz="quarter" idx="16"/>
          </p:nvPr>
        </p:nvSpPr>
        <p:spPr>
          <a:xfrm>
            <a:off x="457200" y="3459497"/>
            <a:ext cx="4864308" cy="2851364"/>
          </a:xfrm>
        </p:spPr>
        <p:txBody>
          <a:bodyPr/>
          <a:lstStyle/>
          <a:p>
            <a:pPr indent="0">
              <a:buNone/>
            </a:pPr>
            <a:r>
              <a:rPr lang="en-US" sz="2400" dirty="0"/>
              <a:t>on carbon 3</a:t>
            </a:r>
          </a:p>
          <a:p>
            <a:r>
              <a:rPr lang="en-US" sz="2400" dirty="0"/>
              <a:t>has a double bond between carbons 5 and 6</a:t>
            </a:r>
          </a:p>
          <a:p>
            <a:r>
              <a:rPr lang="en-US" sz="2400" dirty="0"/>
              <a:t>has methyl groups at carbons 10 and 13</a:t>
            </a:r>
          </a:p>
          <a:p>
            <a:r>
              <a:rPr lang="en-US" sz="2400" dirty="0"/>
              <a:t>has an alkyl chain at carbon 17</a:t>
            </a:r>
            <a:endParaRPr lang="en-IN" sz="2400" dirty="0"/>
          </a:p>
        </p:txBody>
      </p:sp>
      <p:pic>
        <p:nvPicPr>
          <p:cNvPr id="19" name="Content Placeholder 18" descr="Cholesterol has a steroid nucleus with a hydroxyl group at carbon 3, of ring A, a double bond between carbons 5 and 6, in ring B, and an alkyl chain bonded to carbon 17, of ring C. For long description in Notes pane, press F6.">
            <a:extLst>
              <a:ext uri="{FF2B5EF4-FFF2-40B4-BE49-F238E27FC236}">
                <a16:creationId xmlns:a16="http://schemas.microsoft.com/office/drawing/2014/main" id="{8CCEE349-C957-4408-926A-E783A02660DC}"/>
              </a:ext>
            </a:extLst>
          </p:cNvPr>
          <p:cNvPicPr>
            <a:picLocks noGrp="1" noChangeAspect="1"/>
          </p:cNvPicPr>
          <p:nvPr>
            <p:ph sz="quarter" idx="17"/>
          </p:nvPr>
        </p:nvPicPr>
        <p:blipFill>
          <a:blip r:embed="rId6"/>
          <a:stretch>
            <a:fillRect/>
          </a:stretch>
        </p:blipFill>
        <p:spPr>
          <a:xfrm>
            <a:off x="5532898" y="2443737"/>
            <a:ext cx="3349638" cy="1622223"/>
          </a:xfrm>
          <a:prstGeom prst="rect">
            <a:avLst/>
          </a:prstGeom>
        </p:spPr>
      </p:pic>
      <p:sp>
        <p:nvSpPr>
          <p:cNvPr id="7" name="Content Placeholder 6">
            <a:extLst>
              <a:ext uri="{FF2B5EF4-FFF2-40B4-BE49-F238E27FC236}">
                <a16:creationId xmlns:a16="http://schemas.microsoft.com/office/drawing/2014/main" id="{986EFF0B-D2B1-45B9-81AF-2369B4D7ADC2}"/>
              </a:ext>
            </a:extLst>
          </p:cNvPr>
          <p:cNvSpPr>
            <a:spLocks noGrp="1"/>
          </p:cNvSpPr>
          <p:nvPr>
            <p:ph sz="quarter" idx="18"/>
          </p:nvPr>
        </p:nvSpPr>
        <p:spPr>
          <a:xfrm>
            <a:off x="6358289" y="4505835"/>
            <a:ext cx="1698856" cy="437010"/>
          </a:xfrm>
        </p:spPr>
        <p:txBody>
          <a:bodyPr/>
          <a:lstStyle/>
          <a:p>
            <a:pPr marL="432" indent="0">
              <a:buNone/>
            </a:pPr>
            <a:r>
              <a:rPr lang="en-IN" sz="2400" dirty="0"/>
              <a:t>Cholesterol</a:t>
            </a:r>
          </a:p>
        </p:txBody>
      </p:sp>
    </p:spTree>
    <p:extLst>
      <p:ext uri="{BB962C8B-B14F-4D97-AF65-F5344CB8AC3E}">
        <p14:creationId xmlns:p14="http://schemas.microsoft.com/office/powerpoint/2010/main" val="10002526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D52F-639E-4A48-BB30-10ADD791DC28}"/>
              </a:ext>
            </a:extLst>
          </p:cNvPr>
          <p:cNvSpPr>
            <a:spLocks noGrp="1"/>
          </p:cNvSpPr>
          <p:nvPr>
            <p:ph type="title"/>
          </p:nvPr>
        </p:nvSpPr>
        <p:spPr/>
        <p:txBody>
          <a:bodyPr/>
          <a:lstStyle/>
          <a:p>
            <a:r>
              <a:rPr lang="en-IN" dirty="0"/>
              <a:t>Cholesterol in the Body</a:t>
            </a:r>
          </a:p>
        </p:txBody>
      </p:sp>
      <p:sp>
        <p:nvSpPr>
          <p:cNvPr id="4" name="Content Placeholder 3">
            <a:extLst>
              <a:ext uri="{FF2B5EF4-FFF2-40B4-BE49-F238E27FC236}">
                <a16:creationId xmlns:a16="http://schemas.microsoft.com/office/drawing/2014/main" id="{DB17E4B9-80B9-4662-A113-5CD93DF52989}"/>
              </a:ext>
            </a:extLst>
          </p:cNvPr>
          <p:cNvSpPr>
            <a:spLocks noGrp="1"/>
          </p:cNvSpPr>
          <p:nvPr>
            <p:ph sz="quarter" idx="14"/>
          </p:nvPr>
        </p:nvSpPr>
        <p:spPr>
          <a:xfrm>
            <a:off x="457200" y="1565996"/>
            <a:ext cx="5239062" cy="3515670"/>
          </a:xfrm>
        </p:spPr>
        <p:txBody>
          <a:bodyPr/>
          <a:lstStyle/>
          <a:p>
            <a:pPr marL="432" indent="0">
              <a:buNone/>
            </a:pPr>
            <a:r>
              <a:rPr lang="en-US" sz="2200" b="1" dirty="0"/>
              <a:t>Cholesterol</a:t>
            </a:r>
          </a:p>
          <a:p>
            <a:r>
              <a:rPr lang="en-US" sz="2200" dirty="0"/>
              <a:t>is obtained from meats, milk, and eggs</a:t>
            </a:r>
          </a:p>
          <a:p>
            <a:r>
              <a:rPr lang="en-US" sz="2200" dirty="0"/>
              <a:t>is synthesized in the liver</a:t>
            </a:r>
          </a:p>
          <a:p>
            <a:r>
              <a:rPr lang="en-US" sz="2200" dirty="0"/>
              <a:t>is needed for cell membranes, brain and nerve tissue, steroid hormones, and vitamin D</a:t>
            </a:r>
          </a:p>
          <a:p>
            <a:r>
              <a:rPr lang="en-US" sz="2200" dirty="0"/>
              <a:t>clogs arteries when high levels form plaque</a:t>
            </a:r>
            <a:endParaRPr lang="en-IN" sz="2200" dirty="0"/>
          </a:p>
        </p:txBody>
      </p:sp>
      <p:sp>
        <p:nvSpPr>
          <p:cNvPr id="5" name="Content Placeholder 4">
            <a:extLst>
              <a:ext uri="{FF2B5EF4-FFF2-40B4-BE49-F238E27FC236}">
                <a16:creationId xmlns:a16="http://schemas.microsoft.com/office/drawing/2014/main" id="{1F1A844A-4F78-471D-8D6E-001E69FCA00F}"/>
              </a:ext>
            </a:extLst>
          </p:cNvPr>
          <p:cNvSpPr>
            <a:spLocks noGrp="1"/>
          </p:cNvSpPr>
          <p:nvPr>
            <p:ph sz="quarter" idx="15"/>
          </p:nvPr>
        </p:nvSpPr>
        <p:spPr>
          <a:xfrm>
            <a:off x="457200" y="5346631"/>
            <a:ext cx="4219731" cy="739376"/>
          </a:xfrm>
        </p:spPr>
        <p:txBody>
          <a:bodyPr/>
          <a:lstStyle/>
          <a:p>
            <a:pPr marL="432" indent="0">
              <a:buNone/>
            </a:pPr>
            <a:r>
              <a:rPr lang="en-US" sz="2200" dirty="0"/>
              <a:t>Cross-sections of arteries show how plaque clogs the arteries.</a:t>
            </a:r>
            <a:endParaRPr lang="en-IN" sz="2200" dirty="0"/>
          </a:p>
        </p:txBody>
      </p:sp>
      <p:sp>
        <p:nvSpPr>
          <p:cNvPr id="3" name="Content Placeholder 2">
            <a:extLst>
              <a:ext uri="{FF2B5EF4-FFF2-40B4-BE49-F238E27FC236}">
                <a16:creationId xmlns:a16="http://schemas.microsoft.com/office/drawing/2014/main" id="{09875697-86A1-49B2-885B-9D536A309E17}"/>
              </a:ext>
            </a:extLst>
          </p:cNvPr>
          <p:cNvSpPr>
            <a:spLocks noGrp="1"/>
          </p:cNvSpPr>
          <p:nvPr>
            <p:ph sz="quarter" idx="16"/>
          </p:nvPr>
        </p:nvSpPr>
        <p:spPr>
          <a:xfrm>
            <a:off x="6111827" y="1553088"/>
            <a:ext cx="2354280" cy="333013"/>
          </a:xfrm>
        </p:spPr>
        <p:txBody>
          <a:bodyPr/>
          <a:lstStyle/>
          <a:p>
            <a:pPr marL="432" indent="0">
              <a:buNone/>
            </a:pPr>
            <a:r>
              <a:rPr lang="en-IN" dirty="0"/>
              <a:t>A normal, open artery.</a:t>
            </a:r>
          </a:p>
        </p:txBody>
      </p:sp>
      <p:pic>
        <p:nvPicPr>
          <p:cNvPr id="17" name="Content Placeholder 16" descr="A normal artery appears as a clear ring">
            <a:extLst>
              <a:ext uri="{FF2B5EF4-FFF2-40B4-BE49-F238E27FC236}">
                <a16:creationId xmlns:a16="http://schemas.microsoft.com/office/drawing/2014/main" id="{DD447C15-E8C0-4A76-B4B9-B9F9327E823D}"/>
              </a:ext>
            </a:extLst>
          </p:cNvPr>
          <p:cNvPicPr>
            <a:picLocks noGrp="1" noChangeAspect="1"/>
          </p:cNvPicPr>
          <p:nvPr>
            <p:ph sz="quarter" idx="17"/>
          </p:nvPr>
        </p:nvPicPr>
        <p:blipFill>
          <a:blip r:embed="rId2"/>
          <a:stretch>
            <a:fillRect/>
          </a:stretch>
        </p:blipFill>
        <p:spPr>
          <a:xfrm>
            <a:off x="6120636" y="2004079"/>
            <a:ext cx="2186760" cy="1784445"/>
          </a:xfrm>
          <a:prstGeom prst="rect">
            <a:avLst/>
          </a:prstGeom>
        </p:spPr>
      </p:pic>
      <p:sp>
        <p:nvSpPr>
          <p:cNvPr id="7" name="Content Placeholder 6">
            <a:extLst>
              <a:ext uri="{FF2B5EF4-FFF2-40B4-BE49-F238E27FC236}">
                <a16:creationId xmlns:a16="http://schemas.microsoft.com/office/drawing/2014/main" id="{986EFF0B-D2B1-45B9-81AF-2369B4D7ADC2}"/>
              </a:ext>
            </a:extLst>
          </p:cNvPr>
          <p:cNvSpPr>
            <a:spLocks noGrp="1"/>
          </p:cNvSpPr>
          <p:nvPr>
            <p:ph sz="quarter" idx="18"/>
          </p:nvPr>
        </p:nvSpPr>
        <p:spPr>
          <a:xfrm>
            <a:off x="6140408" y="3940121"/>
            <a:ext cx="2239684" cy="631881"/>
          </a:xfrm>
        </p:spPr>
        <p:txBody>
          <a:bodyPr/>
          <a:lstStyle/>
          <a:p>
            <a:pPr marL="432" indent="0">
              <a:buNone/>
            </a:pPr>
            <a:r>
              <a:rPr lang="en-US" dirty="0"/>
              <a:t>An artery clogged by cholesterol plaque</a:t>
            </a:r>
            <a:endParaRPr lang="en-IN" dirty="0"/>
          </a:p>
        </p:txBody>
      </p:sp>
      <p:pic>
        <p:nvPicPr>
          <p:cNvPr id="18" name="Content Placeholder 17" descr="A blocked artery has a ring filled with the blockage.">
            <a:extLst>
              <a:ext uri="{FF2B5EF4-FFF2-40B4-BE49-F238E27FC236}">
                <a16:creationId xmlns:a16="http://schemas.microsoft.com/office/drawing/2014/main" id="{6D7387B6-92F3-41DB-BAF3-F27FCDD2A4C9}"/>
              </a:ext>
            </a:extLst>
          </p:cNvPr>
          <p:cNvPicPr>
            <a:picLocks noGrp="1" noChangeAspect="1"/>
          </p:cNvPicPr>
          <p:nvPr>
            <p:ph sz="quarter" idx="19"/>
          </p:nvPr>
        </p:nvPicPr>
        <p:blipFill>
          <a:blip r:embed="rId3"/>
          <a:stretch>
            <a:fillRect/>
          </a:stretch>
        </p:blipFill>
        <p:spPr>
          <a:xfrm>
            <a:off x="6175445" y="4621525"/>
            <a:ext cx="1726838" cy="1709909"/>
          </a:xfrm>
          <a:prstGeom prst="rect">
            <a:avLst/>
          </a:prstGeom>
        </p:spPr>
      </p:pic>
    </p:spTree>
    <p:extLst>
      <p:ext uri="{BB962C8B-B14F-4D97-AF65-F5344CB8AC3E}">
        <p14:creationId xmlns:p14="http://schemas.microsoft.com/office/powerpoint/2010/main" val="1564724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B766E-1582-4D37-A974-C1CF8724170D}"/>
              </a:ext>
            </a:extLst>
          </p:cNvPr>
          <p:cNvSpPr>
            <a:spLocks noGrp="1"/>
          </p:cNvSpPr>
          <p:nvPr>
            <p:ph type="title"/>
          </p:nvPr>
        </p:nvSpPr>
        <p:spPr/>
        <p:txBody>
          <a:bodyPr/>
          <a:lstStyle/>
          <a:p>
            <a:r>
              <a:rPr lang="en-IN" dirty="0"/>
              <a:t>Solution 2</a:t>
            </a:r>
          </a:p>
        </p:txBody>
      </p:sp>
      <p:sp>
        <p:nvSpPr>
          <p:cNvPr id="3" name="Content Placeholder 2">
            <a:extLst>
              <a:ext uri="{FF2B5EF4-FFF2-40B4-BE49-F238E27FC236}">
                <a16:creationId xmlns:a16="http://schemas.microsoft.com/office/drawing/2014/main" id="{498367A9-E175-48DE-96C1-0251A1D1220C}"/>
              </a:ext>
            </a:extLst>
          </p:cNvPr>
          <p:cNvSpPr>
            <a:spLocks noGrp="1"/>
          </p:cNvSpPr>
          <p:nvPr>
            <p:ph sz="quarter" idx="13"/>
          </p:nvPr>
        </p:nvSpPr>
        <p:spPr>
          <a:xfrm>
            <a:off x="457200" y="1556327"/>
            <a:ext cx="8229600" cy="3930074"/>
          </a:xfrm>
        </p:spPr>
        <p:txBody>
          <a:bodyPr/>
          <a:lstStyle/>
          <a:p>
            <a:pPr marL="432" indent="0">
              <a:buNone/>
            </a:pPr>
            <a:r>
              <a:rPr lang="en-US" dirty="0"/>
              <a:t>Which of the following is N</a:t>
            </a:r>
            <a:r>
              <a:rPr lang="en-US" sz="100" dirty="0"/>
              <a:t> </a:t>
            </a:r>
            <a:r>
              <a:rPr lang="en-US" dirty="0"/>
              <a:t>O</a:t>
            </a:r>
            <a:r>
              <a:rPr lang="en-US" sz="100" dirty="0"/>
              <a:t> </a:t>
            </a:r>
            <a:r>
              <a:rPr lang="en-US" dirty="0"/>
              <a:t>T a characteristic of lipids?</a:t>
            </a:r>
          </a:p>
          <a:p>
            <a:pPr marL="432" indent="0">
              <a:buNone/>
            </a:pPr>
            <a:r>
              <a:rPr lang="en-US" dirty="0">
                <a:solidFill>
                  <a:schemeClr val="tx2"/>
                </a:solidFill>
              </a:rPr>
              <a:t>A. </a:t>
            </a:r>
            <a:r>
              <a:rPr lang="en-US" dirty="0"/>
              <a:t>may contain a carboxylic acid group</a:t>
            </a:r>
          </a:p>
          <a:p>
            <a:pPr marL="432" indent="0">
              <a:buNone/>
            </a:pPr>
            <a:r>
              <a:rPr lang="en-US" dirty="0">
                <a:solidFill>
                  <a:schemeClr val="tx2"/>
                </a:solidFill>
              </a:rPr>
              <a:t>B. </a:t>
            </a:r>
            <a:r>
              <a:rPr lang="en-US" dirty="0"/>
              <a:t>may contain a four-ring structure</a:t>
            </a:r>
          </a:p>
          <a:p>
            <a:pPr marL="432" indent="0">
              <a:buNone/>
            </a:pPr>
            <a:r>
              <a:rPr lang="en-US" dirty="0">
                <a:solidFill>
                  <a:schemeClr val="tx2"/>
                </a:solidFill>
              </a:rPr>
              <a:t>C. </a:t>
            </a:r>
            <a:r>
              <a:rPr lang="en-US" dirty="0"/>
              <a:t>soluble in water</a:t>
            </a:r>
          </a:p>
          <a:p>
            <a:pPr marL="432" indent="0">
              <a:buNone/>
            </a:pPr>
            <a:r>
              <a:rPr lang="en-US" dirty="0">
                <a:solidFill>
                  <a:schemeClr val="tx2"/>
                </a:solidFill>
              </a:rPr>
              <a:t>D. </a:t>
            </a:r>
            <a:r>
              <a:rPr lang="en-US" dirty="0"/>
              <a:t>mostly nonpolar</a:t>
            </a:r>
          </a:p>
          <a:p>
            <a:pPr marL="432" indent="0">
              <a:buNone/>
            </a:pPr>
            <a:r>
              <a:rPr lang="en-US" dirty="0"/>
              <a:t>The answer is C.</a:t>
            </a:r>
          </a:p>
          <a:p>
            <a:pPr marL="432" indent="0">
              <a:buNone/>
            </a:pPr>
            <a:r>
              <a:rPr lang="en-US" dirty="0"/>
              <a:t>Lipids are nonpolar and therefore are N</a:t>
            </a:r>
            <a:r>
              <a:rPr lang="en-US" sz="100" dirty="0"/>
              <a:t> </a:t>
            </a:r>
            <a:r>
              <a:rPr lang="en-US" dirty="0"/>
              <a:t>O</a:t>
            </a:r>
            <a:r>
              <a:rPr lang="en-US" sz="100" dirty="0"/>
              <a:t> </a:t>
            </a:r>
            <a:r>
              <a:rPr lang="en-US" dirty="0"/>
              <a:t>T soluble in water.</a:t>
            </a:r>
            <a:endParaRPr lang="en-IN" dirty="0"/>
          </a:p>
        </p:txBody>
      </p:sp>
    </p:spTree>
    <p:extLst>
      <p:ext uri="{BB962C8B-B14F-4D97-AF65-F5344CB8AC3E}">
        <p14:creationId xmlns:p14="http://schemas.microsoft.com/office/powerpoint/2010/main" val="37059433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6F25D-6581-4C86-B97E-AB353AB9769E}"/>
              </a:ext>
            </a:extLst>
          </p:cNvPr>
          <p:cNvSpPr>
            <a:spLocks noGrp="1"/>
          </p:cNvSpPr>
          <p:nvPr>
            <p:ph type="title"/>
          </p:nvPr>
        </p:nvSpPr>
        <p:spPr/>
        <p:txBody>
          <a:bodyPr/>
          <a:lstStyle/>
          <a:p>
            <a:r>
              <a:rPr lang="en-IN" dirty="0"/>
              <a:t>Cholesterol in Foods </a:t>
            </a:r>
            <a:r>
              <a:rPr lang="en-IN" sz="2000" b="0" baseline="0" dirty="0"/>
              <a:t>(1 of 2)</a:t>
            </a:r>
          </a:p>
        </p:txBody>
      </p:sp>
      <p:sp>
        <p:nvSpPr>
          <p:cNvPr id="3" name="Content Placeholder 2">
            <a:extLst>
              <a:ext uri="{FF2B5EF4-FFF2-40B4-BE49-F238E27FC236}">
                <a16:creationId xmlns:a16="http://schemas.microsoft.com/office/drawing/2014/main" id="{9BE43AF7-0525-4459-833D-CC9E88C1A4B2}"/>
              </a:ext>
            </a:extLst>
          </p:cNvPr>
          <p:cNvSpPr>
            <a:spLocks noGrp="1"/>
          </p:cNvSpPr>
          <p:nvPr>
            <p:ph sz="quarter" idx="13"/>
          </p:nvPr>
        </p:nvSpPr>
        <p:spPr>
          <a:xfrm>
            <a:off x="457200" y="1556327"/>
            <a:ext cx="8229600" cy="1872673"/>
          </a:xfrm>
        </p:spPr>
        <p:txBody>
          <a:bodyPr/>
          <a:lstStyle/>
          <a:p>
            <a:pPr marL="432" indent="0">
              <a:buNone/>
            </a:pPr>
            <a:r>
              <a:rPr lang="en-US" sz="2400" b="1" dirty="0"/>
              <a:t>Cholesterol</a:t>
            </a:r>
          </a:p>
          <a:p>
            <a:r>
              <a:rPr lang="en-US" sz="2400" dirty="0"/>
              <a:t>is considered elevated if plasma cholesterol exceeds 200 m</a:t>
            </a:r>
            <a:r>
              <a:rPr lang="en-US" sz="100" dirty="0">
                <a:solidFill>
                  <a:schemeClr val="bg1"/>
                </a:solidFill>
              </a:rPr>
              <a:t>illi</a:t>
            </a:r>
            <a:r>
              <a:rPr lang="en-US" sz="2400" dirty="0"/>
              <a:t>g</a:t>
            </a:r>
            <a:r>
              <a:rPr lang="en-US" sz="100" dirty="0">
                <a:solidFill>
                  <a:schemeClr val="bg1"/>
                </a:solidFill>
              </a:rPr>
              <a:t>rams</a:t>
            </a:r>
            <a:r>
              <a:rPr lang="en-US" sz="2400" dirty="0"/>
              <a:t>/</a:t>
            </a:r>
            <a:r>
              <a:rPr lang="en-US" sz="2400" dirty="0" err="1"/>
              <a:t>d</a:t>
            </a:r>
            <a:r>
              <a:rPr lang="en-US" sz="100" dirty="0" err="1">
                <a:solidFill>
                  <a:schemeClr val="bg1"/>
                </a:solidFill>
              </a:rPr>
              <a:t>eci</a:t>
            </a:r>
            <a:r>
              <a:rPr lang="en-US" sz="2400" dirty="0" err="1"/>
              <a:t>L</a:t>
            </a:r>
            <a:r>
              <a:rPr lang="en-US" sz="100" dirty="0" err="1">
                <a:solidFill>
                  <a:schemeClr val="bg1"/>
                </a:solidFill>
              </a:rPr>
              <a:t>iter</a:t>
            </a:r>
            <a:endParaRPr lang="en-US" sz="100" dirty="0">
              <a:solidFill>
                <a:schemeClr val="bg1"/>
              </a:solidFill>
            </a:endParaRPr>
          </a:p>
          <a:p>
            <a:r>
              <a:rPr lang="en-US" sz="2400" dirty="0"/>
              <a:t>is synthesized in the liver and obtained from foods</a:t>
            </a:r>
            <a:endParaRPr lang="en-IN" sz="2400" dirty="0"/>
          </a:p>
        </p:txBody>
      </p:sp>
      <p:sp>
        <p:nvSpPr>
          <p:cNvPr id="4" name="Content Placeholder 3">
            <a:extLst>
              <a:ext uri="{FF2B5EF4-FFF2-40B4-BE49-F238E27FC236}">
                <a16:creationId xmlns:a16="http://schemas.microsoft.com/office/drawing/2014/main" id="{5E2B265D-1D90-4D88-A727-1ABE54A35381}"/>
              </a:ext>
            </a:extLst>
          </p:cNvPr>
          <p:cNvSpPr>
            <a:spLocks noGrp="1"/>
          </p:cNvSpPr>
          <p:nvPr>
            <p:ph sz="quarter" idx="14"/>
          </p:nvPr>
        </p:nvSpPr>
        <p:spPr>
          <a:xfrm>
            <a:off x="457200" y="3630450"/>
            <a:ext cx="8229600" cy="1154257"/>
          </a:xfrm>
        </p:spPr>
        <p:txBody>
          <a:bodyPr/>
          <a:lstStyle/>
          <a:p>
            <a:pPr marL="432" indent="0">
              <a:buNone/>
            </a:pPr>
            <a:r>
              <a:rPr lang="en-US" sz="2400" dirty="0"/>
              <a:t>A diet that is low in foods containing cholesterol and saturated fats appears to be helpful in reducing the serum cholesterol level.</a:t>
            </a:r>
            <a:endParaRPr lang="en-IN" sz="2400" dirty="0"/>
          </a:p>
        </p:txBody>
      </p:sp>
    </p:spTree>
    <p:extLst>
      <p:ext uri="{BB962C8B-B14F-4D97-AF65-F5344CB8AC3E}">
        <p14:creationId xmlns:p14="http://schemas.microsoft.com/office/powerpoint/2010/main" val="2094833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A80A-4190-44B7-8D51-01A77B324E7E}"/>
              </a:ext>
            </a:extLst>
          </p:cNvPr>
          <p:cNvSpPr>
            <a:spLocks noGrp="1"/>
          </p:cNvSpPr>
          <p:nvPr>
            <p:ph type="title"/>
          </p:nvPr>
        </p:nvSpPr>
        <p:spPr/>
        <p:txBody>
          <a:bodyPr/>
          <a:lstStyle/>
          <a:p>
            <a:r>
              <a:rPr lang="en-IN" dirty="0"/>
              <a:t>Cholesterol in Foods </a:t>
            </a:r>
            <a:r>
              <a:rPr lang="en-IN" sz="2000" b="0" dirty="0"/>
              <a:t>(2 of 2)</a:t>
            </a:r>
            <a:endParaRPr lang="en-IN" dirty="0"/>
          </a:p>
        </p:txBody>
      </p:sp>
      <p:sp>
        <p:nvSpPr>
          <p:cNvPr id="3" name="Content Placeholder 2">
            <a:extLst>
              <a:ext uri="{FF2B5EF4-FFF2-40B4-BE49-F238E27FC236}">
                <a16:creationId xmlns:a16="http://schemas.microsoft.com/office/drawing/2014/main" id="{E51383D7-1D3D-41B4-BFD2-5236B22DDC42}"/>
              </a:ext>
            </a:extLst>
          </p:cNvPr>
          <p:cNvSpPr>
            <a:spLocks noGrp="1"/>
          </p:cNvSpPr>
          <p:nvPr>
            <p:ph sz="quarter" idx="13"/>
          </p:nvPr>
        </p:nvSpPr>
        <p:spPr>
          <a:xfrm>
            <a:off x="457200" y="1556327"/>
            <a:ext cx="6558197" cy="422375"/>
          </a:xfrm>
        </p:spPr>
        <p:txBody>
          <a:bodyPr/>
          <a:lstStyle/>
          <a:p>
            <a:pPr marL="432" indent="0">
              <a:buNone/>
            </a:pPr>
            <a:r>
              <a:rPr lang="en-US" sz="2400" b="1" dirty="0"/>
              <a:t>Table 15.4</a:t>
            </a:r>
            <a:r>
              <a:rPr lang="en-US" sz="2400" dirty="0"/>
              <a:t> Cholesterol Content of Some Foods</a:t>
            </a:r>
            <a:endParaRPr lang="en-IN" sz="2400" dirty="0"/>
          </a:p>
        </p:txBody>
      </p:sp>
      <p:graphicFrame>
        <p:nvGraphicFramePr>
          <p:cNvPr id="5" name="Table 5">
            <a:extLst>
              <a:ext uri="{FF2B5EF4-FFF2-40B4-BE49-F238E27FC236}">
                <a16:creationId xmlns:a16="http://schemas.microsoft.com/office/drawing/2014/main" id="{34CFD6B3-C5AA-4D90-902A-551EA390B113}"/>
              </a:ext>
            </a:extLst>
          </p:cNvPr>
          <p:cNvGraphicFramePr>
            <a:graphicFrameLocks noGrp="1"/>
          </p:cNvGraphicFramePr>
          <p:nvPr>
            <p:ph sz="quarter" idx="14"/>
            <p:extLst/>
          </p:nvPr>
        </p:nvGraphicFramePr>
        <p:xfrm>
          <a:off x="1874938" y="2178467"/>
          <a:ext cx="5364873" cy="4109580"/>
        </p:xfrm>
        <a:graphic>
          <a:graphicData uri="http://schemas.openxmlformats.org/drawingml/2006/table">
            <a:tbl>
              <a:tblPr firstRow="1" bandRow="1">
                <a:tableStyleId>{40F9630F-82C1-40B7-BC3A-925EFCFF5E92}</a:tableStyleId>
              </a:tblPr>
              <a:tblGrid>
                <a:gridCol w="1788291">
                  <a:extLst>
                    <a:ext uri="{9D8B030D-6E8A-4147-A177-3AD203B41FA5}">
                      <a16:colId xmlns:a16="http://schemas.microsoft.com/office/drawing/2014/main" val="4000784664"/>
                    </a:ext>
                  </a:extLst>
                </a:gridCol>
                <a:gridCol w="1788291">
                  <a:extLst>
                    <a:ext uri="{9D8B030D-6E8A-4147-A177-3AD203B41FA5}">
                      <a16:colId xmlns:a16="http://schemas.microsoft.com/office/drawing/2014/main" val="3228655594"/>
                    </a:ext>
                  </a:extLst>
                </a:gridCol>
                <a:gridCol w="1788291">
                  <a:extLst>
                    <a:ext uri="{9D8B030D-6E8A-4147-A177-3AD203B41FA5}">
                      <a16:colId xmlns:a16="http://schemas.microsoft.com/office/drawing/2014/main" val="1605529292"/>
                    </a:ext>
                  </a:extLst>
                </a:gridCol>
              </a:tblGrid>
              <a:tr h="342465">
                <a:tc>
                  <a:txBody>
                    <a:bodyPr/>
                    <a:lstStyle/>
                    <a:p>
                      <a:r>
                        <a:rPr lang="en-IN" sz="1600" b="1" i="0" u="none" strike="noStrike" cap="none" baseline="0" dirty="0">
                          <a:solidFill>
                            <a:schemeClr val="tx1"/>
                          </a:solidFill>
                          <a:latin typeface="+mn-lt"/>
                          <a:ea typeface="+mn-ea"/>
                          <a:cs typeface="+mn-cs"/>
                          <a:sym typeface="Arial"/>
                        </a:rPr>
                        <a:t>Food</a:t>
                      </a:r>
                      <a:endParaRPr lang="en-IN" sz="1600" b="1" dirty="0">
                        <a:solidFill>
                          <a:schemeClr val="tx1"/>
                        </a:solidFill>
                        <a:latin typeface="+mn-lt"/>
                      </a:endParaRPr>
                    </a:p>
                  </a:txBody>
                  <a:tcPr marL="59611" marR="59611" marT="42222" marB="4222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i="0" u="none" strike="noStrike" cap="none" baseline="0" dirty="0">
                          <a:solidFill>
                            <a:schemeClr val="tx1"/>
                          </a:solidFill>
                          <a:latin typeface="+mn-lt"/>
                          <a:ea typeface="+mn-ea"/>
                          <a:cs typeface="+mn-cs"/>
                          <a:sym typeface="Arial"/>
                        </a:rPr>
                        <a:t>Serving Size</a:t>
                      </a:r>
                      <a:endParaRPr lang="en-IN" sz="1600" b="1" dirty="0">
                        <a:solidFill>
                          <a:schemeClr val="tx1"/>
                        </a:solidFill>
                        <a:latin typeface="+mn-lt"/>
                      </a:endParaRPr>
                    </a:p>
                  </a:txBody>
                  <a:tcPr marL="59611" marR="59611" marT="42222" marB="4222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i="0" u="none" strike="noStrike" cap="none" baseline="0" dirty="0">
                          <a:solidFill>
                            <a:schemeClr val="tx1"/>
                          </a:solidFill>
                          <a:latin typeface="+mn-lt"/>
                          <a:ea typeface="+mn-ea"/>
                          <a:cs typeface="+mn-cs"/>
                          <a:sym typeface="Arial"/>
                        </a:rPr>
                        <a:t>Cholesterol (m</a:t>
                      </a:r>
                      <a:r>
                        <a:rPr lang="en-US" sz="100" b="1" i="0" u="none" strike="noStrike" cap="none" baseline="0" dirty="0">
                          <a:solidFill>
                            <a:schemeClr val="tx1"/>
                          </a:solidFill>
                          <a:latin typeface="+mn-lt"/>
                          <a:ea typeface="+mn-ea"/>
                          <a:cs typeface="+mn-cs"/>
                          <a:sym typeface="Arial"/>
                        </a:rPr>
                        <a:t>illi</a:t>
                      </a:r>
                      <a:r>
                        <a:rPr lang="en-US" sz="1600" b="1" i="0" u="none" strike="noStrike" cap="none" baseline="0" dirty="0">
                          <a:solidFill>
                            <a:schemeClr val="tx1"/>
                          </a:solidFill>
                          <a:latin typeface="+mn-lt"/>
                          <a:ea typeface="+mn-ea"/>
                          <a:cs typeface="+mn-cs"/>
                          <a:sym typeface="Arial"/>
                        </a:rPr>
                        <a:t>g</a:t>
                      </a:r>
                      <a:r>
                        <a:rPr lang="en-US" sz="100" b="1" i="0" u="none" strike="noStrike" cap="none" baseline="0" dirty="0">
                          <a:solidFill>
                            <a:schemeClr val="tx1"/>
                          </a:solidFill>
                          <a:latin typeface="+mn-lt"/>
                          <a:ea typeface="+mn-ea"/>
                          <a:cs typeface="+mn-cs"/>
                          <a:sym typeface="Arial"/>
                        </a:rPr>
                        <a:t>rams</a:t>
                      </a:r>
                      <a:r>
                        <a:rPr lang="en-US" sz="1600" b="1" i="0" u="none" strike="noStrike" cap="none" baseline="0" dirty="0">
                          <a:solidFill>
                            <a:schemeClr val="tx1"/>
                          </a:solidFill>
                          <a:latin typeface="+mn-lt"/>
                          <a:ea typeface="+mn-ea"/>
                          <a:cs typeface="+mn-cs"/>
                          <a:sym typeface="Arial"/>
                        </a:rPr>
                        <a:t>)</a:t>
                      </a:r>
                      <a:endParaRPr lang="en-IN" sz="1600" b="1" dirty="0">
                        <a:solidFill>
                          <a:schemeClr val="tx1"/>
                        </a:solidFill>
                        <a:latin typeface="+mn-lt"/>
                      </a:endParaRPr>
                    </a:p>
                  </a:txBody>
                  <a:tcPr marL="59611" marR="59611" marT="42222" marB="4222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1400178"/>
                  </a:ext>
                </a:extLst>
              </a:tr>
              <a:tr h="342465">
                <a:tc>
                  <a:txBody>
                    <a:bodyPr/>
                    <a:lstStyle/>
                    <a:p>
                      <a:r>
                        <a:rPr lang="en-IN" sz="1600" b="0" i="0" u="none" strike="noStrike" cap="none" baseline="0" dirty="0">
                          <a:solidFill>
                            <a:schemeClr val="tx1"/>
                          </a:solidFill>
                          <a:latin typeface="+mn-lt"/>
                          <a:ea typeface="+mn-ea"/>
                          <a:cs typeface="+mn-cs"/>
                          <a:sym typeface="Arial"/>
                        </a:rPr>
                        <a:t>Liver (beef)</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dirty="0">
                          <a:solidFill>
                            <a:schemeClr val="tx1"/>
                          </a:solidFill>
                          <a:latin typeface="+mn-lt"/>
                        </a:rPr>
                        <a:t>3 oz</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600" dirty="0">
                          <a:solidFill>
                            <a:schemeClr val="tx1"/>
                          </a:solidFill>
                          <a:latin typeface="+mn-lt"/>
                        </a:rPr>
                        <a:t>370</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5424633"/>
                  </a:ext>
                </a:extLst>
              </a:tr>
              <a:tr h="342465">
                <a:tc>
                  <a:txBody>
                    <a:bodyPr/>
                    <a:lstStyle/>
                    <a:p>
                      <a:r>
                        <a:rPr lang="en-IN" sz="1600" b="0" i="0" u="none" strike="noStrike" cap="none" baseline="0" dirty="0">
                          <a:solidFill>
                            <a:schemeClr val="tx1"/>
                          </a:solidFill>
                          <a:latin typeface="+mn-lt"/>
                          <a:ea typeface="+mn-ea"/>
                          <a:cs typeface="+mn-cs"/>
                          <a:sym typeface="Arial"/>
                        </a:rPr>
                        <a:t>Large egg</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dirty="0">
                          <a:solidFill>
                            <a:schemeClr val="tx1"/>
                          </a:solidFill>
                          <a:latin typeface="+mn-lt"/>
                        </a:rPr>
                        <a:t>1</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600" dirty="0">
                          <a:solidFill>
                            <a:schemeClr val="tx1"/>
                          </a:solidFill>
                          <a:latin typeface="+mn-lt"/>
                        </a:rPr>
                        <a:t>200</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8515153"/>
                  </a:ext>
                </a:extLst>
              </a:tr>
              <a:tr h="342465">
                <a:tc>
                  <a:txBody>
                    <a:bodyPr/>
                    <a:lstStyle/>
                    <a:p>
                      <a:r>
                        <a:rPr lang="en-IN" sz="1600" b="0" i="0" u="none" strike="noStrike" cap="none" baseline="0" dirty="0">
                          <a:solidFill>
                            <a:schemeClr val="tx1"/>
                          </a:solidFill>
                          <a:latin typeface="+mn-lt"/>
                          <a:ea typeface="+mn-ea"/>
                          <a:cs typeface="+mn-cs"/>
                          <a:sym typeface="Arial"/>
                        </a:rPr>
                        <a:t>Lobster</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0" i="0" u="none" strike="noStrike" cap="none" baseline="0" dirty="0">
                          <a:solidFill>
                            <a:schemeClr val="tx1"/>
                          </a:solidFill>
                          <a:latin typeface="+mn-lt"/>
                          <a:ea typeface="+mn-ea"/>
                          <a:cs typeface="+mn-cs"/>
                          <a:sym typeface="Arial"/>
                        </a:rPr>
                        <a:t>3 oz</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600" dirty="0">
                          <a:solidFill>
                            <a:schemeClr val="tx1"/>
                          </a:solidFill>
                          <a:latin typeface="+mn-lt"/>
                        </a:rPr>
                        <a:t>175</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5262758"/>
                  </a:ext>
                </a:extLst>
              </a:tr>
              <a:tr h="342465">
                <a:tc>
                  <a:txBody>
                    <a:bodyPr/>
                    <a:lstStyle/>
                    <a:p>
                      <a:r>
                        <a:rPr lang="en-IN" sz="1600" b="0" i="0" u="none" strike="noStrike" cap="none" baseline="0" dirty="0">
                          <a:solidFill>
                            <a:schemeClr val="tx1"/>
                          </a:solidFill>
                          <a:latin typeface="+mn-lt"/>
                          <a:ea typeface="+mn-ea"/>
                          <a:cs typeface="+mn-cs"/>
                          <a:sym typeface="Arial"/>
                        </a:rPr>
                        <a:t>Fried chicken</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AU" sz="100" b="0" i="0" u="none" strike="noStrike" dirty="0">
                          <a:solidFill>
                            <a:schemeClr val="tx1"/>
                          </a:solidFill>
                          <a:effectLst/>
                          <a:latin typeface="+mn-lt"/>
                        </a:rPr>
                        <a:t>Three and one-half ounces.</a:t>
                      </a:r>
                    </a:p>
                  </a:txBody>
                  <a:tcPr marL="90000" marR="6208" marT="87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600" dirty="0">
                          <a:solidFill>
                            <a:schemeClr val="tx1"/>
                          </a:solidFill>
                          <a:latin typeface="+mn-lt"/>
                        </a:rPr>
                        <a:t>130</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2912828"/>
                  </a:ext>
                </a:extLst>
              </a:tr>
              <a:tr h="342465">
                <a:tc>
                  <a:txBody>
                    <a:bodyPr/>
                    <a:lstStyle/>
                    <a:p>
                      <a:r>
                        <a:rPr lang="en-IN" sz="1600" b="0" i="0" u="none" strike="noStrike" cap="none" baseline="0" dirty="0">
                          <a:solidFill>
                            <a:schemeClr val="tx1"/>
                          </a:solidFill>
                          <a:latin typeface="+mn-lt"/>
                          <a:ea typeface="+mn-ea"/>
                          <a:cs typeface="+mn-cs"/>
                          <a:sym typeface="Arial"/>
                        </a:rPr>
                        <a:t>Hamburger</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0" i="0" u="none" strike="noStrike" baseline="0" dirty="0">
                          <a:solidFill>
                            <a:schemeClr val="tx1"/>
                          </a:solidFill>
                          <a:latin typeface="+mn-lt"/>
                        </a:rPr>
                        <a:t>3 oz</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600" dirty="0">
                          <a:solidFill>
                            <a:schemeClr val="tx1"/>
                          </a:solidFill>
                          <a:latin typeface="+mn-lt"/>
                        </a:rPr>
                        <a:t>85</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2222482"/>
                  </a:ext>
                </a:extLst>
              </a:tr>
              <a:tr h="342465">
                <a:tc>
                  <a:txBody>
                    <a:bodyPr/>
                    <a:lstStyle/>
                    <a:p>
                      <a:r>
                        <a:rPr lang="en-IN" sz="1600" b="0" i="0" u="none" strike="noStrike" cap="none" baseline="0" dirty="0">
                          <a:solidFill>
                            <a:schemeClr val="tx1"/>
                          </a:solidFill>
                          <a:latin typeface="+mn-lt"/>
                          <a:ea typeface="+mn-ea"/>
                          <a:cs typeface="+mn-cs"/>
                          <a:sym typeface="Arial"/>
                        </a:rPr>
                        <a:t>Chicken (no skin)</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0" i="0" u="none" strike="noStrike" baseline="0" dirty="0">
                          <a:solidFill>
                            <a:schemeClr val="tx1"/>
                          </a:solidFill>
                          <a:latin typeface="+mn-lt"/>
                        </a:rPr>
                        <a:t>3 oz</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600" dirty="0">
                          <a:solidFill>
                            <a:schemeClr val="tx1"/>
                          </a:solidFill>
                          <a:latin typeface="+mn-lt"/>
                        </a:rPr>
                        <a:t>75</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0877851"/>
                  </a:ext>
                </a:extLst>
              </a:tr>
              <a:tr h="342465">
                <a:tc>
                  <a:txBody>
                    <a:bodyPr/>
                    <a:lstStyle/>
                    <a:p>
                      <a:r>
                        <a:rPr lang="en-IN" sz="1600" b="0" i="0" u="none" strike="noStrike" cap="none" baseline="0" dirty="0">
                          <a:solidFill>
                            <a:schemeClr val="tx1"/>
                          </a:solidFill>
                          <a:latin typeface="+mn-lt"/>
                          <a:ea typeface="+mn-ea"/>
                          <a:cs typeface="+mn-cs"/>
                          <a:sym typeface="Arial"/>
                        </a:rPr>
                        <a:t>Fish (salmon)</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b="0" i="0" u="none" strike="noStrike" baseline="0" dirty="0">
                          <a:solidFill>
                            <a:schemeClr val="tx1"/>
                          </a:solidFill>
                          <a:latin typeface="+mn-lt"/>
                        </a:rPr>
                        <a:t>3 oz</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600" dirty="0">
                          <a:solidFill>
                            <a:schemeClr val="tx1"/>
                          </a:solidFill>
                          <a:latin typeface="+mn-lt"/>
                        </a:rPr>
                        <a:t>40</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6035385"/>
                  </a:ext>
                </a:extLst>
              </a:tr>
              <a:tr h="342465">
                <a:tc>
                  <a:txBody>
                    <a:bodyPr/>
                    <a:lstStyle/>
                    <a:p>
                      <a:r>
                        <a:rPr lang="en-IN" sz="1600" b="0" i="0" u="none" strike="noStrike" cap="none" baseline="0" dirty="0">
                          <a:solidFill>
                            <a:schemeClr val="tx1"/>
                          </a:solidFill>
                          <a:latin typeface="+mn-lt"/>
                          <a:ea typeface="+mn-ea"/>
                          <a:cs typeface="+mn-cs"/>
                          <a:sym typeface="Arial"/>
                        </a:rPr>
                        <a:t>Whole milk</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dirty="0">
                          <a:solidFill>
                            <a:schemeClr val="tx1"/>
                          </a:solidFill>
                          <a:latin typeface="+mn-lt"/>
                        </a:rPr>
                        <a:t>1 cup</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600" dirty="0">
                          <a:solidFill>
                            <a:schemeClr val="tx1"/>
                          </a:solidFill>
                          <a:latin typeface="+mn-lt"/>
                        </a:rPr>
                        <a:t>35</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6463459"/>
                  </a:ext>
                </a:extLst>
              </a:tr>
              <a:tr h="342465">
                <a:tc>
                  <a:txBody>
                    <a:bodyPr/>
                    <a:lstStyle/>
                    <a:p>
                      <a:r>
                        <a:rPr lang="en-IN" sz="1600" b="0" i="0" u="none" strike="noStrike" cap="none" baseline="0" dirty="0">
                          <a:solidFill>
                            <a:schemeClr val="tx1"/>
                          </a:solidFill>
                          <a:latin typeface="+mn-lt"/>
                          <a:ea typeface="+mn-ea"/>
                          <a:cs typeface="+mn-cs"/>
                          <a:sym typeface="Arial"/>
                        </a:rPr>
                        <a:t>Butter</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dirty="0">
                          <a:solidFill>
                            <a:schemeClr val="tx1"/>
                          </a:solidFill>
                          <a:latin typeface="+mn-lt"/>
                        </a:rPr>
                        <a:t>1 tablespoon</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600" dirty="0">
                          <a:solidFill>
                            <a:schemeClr val="tx1"/>
                          </a:solidFill>
                          <a:latin typeface="+mn-lt"/>
                        </a:rPr>
                        <a:t>30</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2097672"/>
                  </a:ext>
                </a:extLst>
              </a:tr>
              <a:tr h="342465">
                <a:tc>
                  <a:txBody>
                    <a:bodyPr/>
                    <a:lstStyle/>
                    <a:p>
                      <a:r>
                        <a:rPr lang="en-IN" sz="1600" b="0" i="0" u="none" strike="noStrike" cap="none" baseline="0" dirty="0">
                          <a:solidFill>
                            <a:schemeClr val="tx1"/>
                          </a:solidFill>
                          <a:latin typeface="+mn-lt"/>
                          <a:ea typeface="+mn-ea"/>
                          <a:cs typeface="+mn-cs"/>
                          <a:sym typeface="Arial"/>
                        </a:rPr>
                        <a:t>Skim milk</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dirty="0">
                          <a:solidFill>
                            <a:schemeClr val="tx1"/>
                          </a:solidFill>
                          <a:latin typeface="+mn-lt"/>
                        </a:rPr>
                        <a:t>1 cup</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600" dirty="0">
                          <a:solidFill>
                            <a:schemeClr val="tx1"/>
                          </a:solidFill>
                          <a:latin typeface="+mn-lt"/>
                        </a:rPr>
                        <a:t>5</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1273475"/>
                  </a:ext>
                </a:extLst>
              </a:tr>
              <a:tr h="342465">
                <a:tc>
                  <a:txBody>
                    <a:bodyPr/>
                    <a:lstStyle/>
                    <a:p>
                      <a:r>
                        <a:rPr lang="en-IN" sz="1600" b="0" i="0" u="none" strike="noStrike" cap="none" baseline="0" dirty="0">
                          <a:solidFill>
                            <a:schemeClr val="tx1"/>
                          </a:solidFill>
                          <a:latin typeface="+mn-lt"/>
                          <a:ea typeface="+mn-ea"/>
                          <a:cs typeface="+mn-cs"/>
                          <a:sym typeface="Arial"/>
                        </a:rPr>
                        <a:t>Margarine</a:t>
                      </a:r>
                      <a:endParaRPr lang="en-IN" sz="1600" dirty="0">
                        <a:solidFill>
                          <a:schemeClr val="tx1"/>
                        </a:solidFill>
                        <a:latin typeface="+mn-lt"/>
                      </a:endParaRP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600" dirty="0">
                          <a:solidFill>
                            <a:schemeClr val="tx1"/>
                          </a:solidFill>
                          <a:latin typeface="+mn-lt"/>
                        </a:rPr>
                        <a:t>1 tablespoon</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600" dirty="0">
                          <a:solidFill>
                            <a:schemeClr val="tx1"/>
                          </a:solidFill>
                          <a:latin typeface="+mn-lt"/>
                        </a:rPr>
                        <a:t>0</a:t>
                      </a:r>
                    </a:p>
                  </a:txBody>
                  <a:tcPr marL="59611" marR="59611" marT="42222" marB="422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466976"/>
                  </a:ext>
                </a:extLst>
              </a:tr>
            </a:tbl>
          </a:graphicData>
        </a:graphic>
      </p:graphicFrame>
      <p:graphicFrame>
        <p:nvGraphicFramePr>
          <p:cNvPr id="7" name="Object 6">
            <a:extLst>
              <a:ext uri="{FF2B5EF4-FFF2-40B4-BE49-F238E27FC236}">
                <a16:creationId xmlns:a16="http://schemas.microsoft.com/office/drawing/2014/main" id="{F3A32659-42EE-40F5-BDA9-B00F71FF03AE}"/>
              </a:ext>
              <a:ext uri="{C183D7F6-B498-43B3-948B-1728B52AA6E4}">
                <adec:decorative xmlns:adec="http://schemas.microsoft.com/office/drawing/2017/decorative" val="1"/>
              </a:ext>
            </a:extLst>
          </p:cNvPr>
          <p:cNvGraphicFramePr>
            <a:graphicFrameLocks noChangeAspect="1"/>
          </p:cNvGraphicFramePr>
          <p:nvPr>
            <p:extLst/>
          </p:nvPr>
        </p:nvGraphicFramePr>
        <p:xfrm>
          <a:off x="3697076" y="3583127"/>
          <a:ext cx="511782" cy="277577"/>
        </p:xfrm>
        <a:graphic>
          <a:graphicData uri="http://schemas.openxmlformats.org/presentationml/2006/ole">
            <mc:AlternateContent xmlns:mc="http://schemas.openxmlformats.org/markup-compatibility/2006">
              <mc:Choice xmlns:v="urn:schemas-microsoft-com:vml" Requires="v">
                <p:oleObj spid="_x0000_s14339" name="Equation" r:id="rId3" imgW="749160" imgH="406080" progId="Equation.DSMT4">
                  <p:embed/>
                </p:oleObj>
              </mc:Choice>
              <mc:Fallback>
                <p:oleObj name="Equation" r:id="rId3" imgW="749160" imgH="406080" progId="Equation.DSMT4">
                  <p:embed/>
                  <p:pic>
                    <p:nvPicPr>
                      <p:cNvPr id="7" name="Object 6">
                        <a:extLst>
                          <a:ext uri="{FF2B5EF4-FFF2-40B4-BE49-F238E27FC236}">
                            <a16:creationId xmlns:a16="http://schemas.microsoft.com/office/drawing/2014/main" id="{F3A32659-42EE-40F5-BDA9-B00F71FF03AE}"/>
                          </a:ext>
                          <a:ext uri="{C183D7F6-B498-43B3-948B-1728B52AA6E4}">
                            <adec:decorative xmlns:adec="http://schemas.microsoft.com/office/drawing/2017/decorative" val="1"/>
                          </a:ext>
                        </a:extLst>
                      </p:cNvPr>
                      <p:cNvPicPr/>
                      <p:nvPr/>
                    </p:nvPicPr>
                    <p:blipFill>
                      <a:blip r:embed="rId4"/>
                      <a:stretch>
                        <a:fillRect/>
                      </a:stretch>
                    </p:blipFill>
                    <p:spPr>
                      <a:xfrm>
                        <a:off x="3697076" y="3583127"/>
                        <a:ext cx="511782" cy="277577"/>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253802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D52F-639E-4A48-BB30-10ADD791DC28}"/>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DB17E4B9-80B9-4662-A113-5CD93DF52989}"/>
              </a:ext>
            </a:extLst>
          </p:cNvPr>
          <p:cNvSpPr>
            <a:spLocks noGrp="1"/>
          </p:cNvSpPr>
          <p:nvPr>
            <p:ph sz="quarter" idx="14"/>
          </p:nvPr>
        </p:nvSpPr>
        <p:spPr>
          <a:xfrm>
            <a:off x="457200" y="1565996"/>
            <a:ext cx="8312046" cy="787460"/>
          </a:xfrm>
        </p:spPr>
        <p:txBody>
          <a:bodyPr/>
          <a:lstStyle/>
          <a:p>
            <a:pPr marL="432" indent="0">
              <a:buNone/>
            </a:pPr>
            <a:r>
              <a:rPr lang="en-US" sz="2200" dirty="0"/>
              <a:t>Match the components of the cholesterol molecule with the following:</a:t>
            </a:r>
            <a:endParaRPr lang="en-IN" sz="2200" dirty="0"/>
          </a:p>
        </p:txBody>
      </p:sp>
      <p:sp>
        <p:nvSpPr>
          <p:cNvPr id="5" name="Content Placeholder 4">
            <a:extLst>
              <a:ext uri="{FF2B5EF4-FFF2-40B4-BE49-F238E27FC236}">
                <a16:creationId xmlns:a16="http://schemas.microsoft.com/office/drawing/2014/main" id="{1F1A844A-4F78-471D-8D6E-001E69FCA00F}"/>
              </a:ext>
            </a:extLst>
          </p:cNvPr>
          <p:cNvSpPr>
            <a:spLocks noGrp="1"/>
          </p:cNvSpPr>
          <p:nvPr>
            <p:ph sz="quarter" idx="15"/>
          </p:nvPr>
        </p:nvSpPr>
        <p:spPr>
          <a:xfrm>
            <a:off x="457200" y="2603430"/>
            <a:ext cx="4203700" cy="426566"/>
          </a:xfrm>
        </p:spPr>
        <p:txBody>
          <a:bodyPr/>
          <a:lstStyle/>
          <a:p>
            <a:pPr marL="432" indent="0">
              <a:buNone/>
            </a:pPr>
            <a:r>
              <a:rPr lang="en-IN" sz="2000" dirty="0">
                <a:solidFill>
                  <a:schemeClr val="tx1"/>
                </a:solidFill>
              </a:rPr>
              <a:t>Fill in the blank </a:t>
            </a:r>
            <a:r>
              <a:rPr lang="en-IN" sz="2200" dirty="0">
                <a:solidFill>
                  <a:schemeClr val="tx1"/>
                </a:solidFill>
              </a:rPr>
              <a:t>carbon chain</a:t>
            </a:r>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a:off x="478957" y="2895992"/>
            <a:ext cx="1717908" cy="0"/>
          </a:xfrm>
          <a:prstGeom prst="line">
            <a:avLst/>
          </a:prstGeom>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09875697-86A1-49B2-885B-9D536A309E17}"/>
              </a:ext>
            </a:extLst>
          </p:cNvPr>
          <p:cNvSpPr>
            <a:spLocks noGrp="1"/>
          </p:cNvSpPr>
          <p:nvPr>
            <p:ph sz="quarter" idx="16"/>
          </p:nvPr>
        </p:nvSpPr>
        <p:spPr>
          <a:xfrm>
            <a:off x="4894290" y="2605061"/>
            <a:ext cx="4110010" cy="437944"/>
          </a:xfrm>
        </p:spPr>
        <p:txBody>
          <a:bodyPr/>
          <a:lstStyle/>
          <a:p>
            <a:pPr marL="432" indent="0">
              <a:buNone/>
            </a:pPr>
            <a:r>
              <a:rPr lang="en-IN" sz="2000" dirty="0">
                <a:solidFill>
                  <a:schemeClr val="tx1"/>
                </a:solidFill>
              </a:rPr>
              <a:t>Fill in the blank</a:t>
            </a:r>
            <a:r>
              <a:rPr lang="en-IN" sz="2200" dirty="0">
                <a:solidFill>
                  <a:schemeClr val="tx1"/>
                </a:solidFill>
              </a:rPr>
              <a:t> hydroxyl group</a:t>
            </a:r>
          </a:p>
        </p:txBody>
      </p:sp>
      <p:cxnSp>
        <p:nvCxnSpPr>
          <p:cNvPr id="17" name="Straight Connector 16">
            <a:extLst>
              <a:ext uri="{C183D7F6-B498-43B3-948B-1728B52AA6E4}">
                <adec:decorative xmlns:adec="http://schemas.microsoft.com/office/drawing/2017/decorative" val="1"/>
              </a:ext>
            </a:extLst>
          </p:cNvPr>
          <p:cNvCxnSpPr>
            <a:cxnSpLocks/>
          </p:cNvCxnSpPr>
          <p:nvPr/>
        </p:nvCxnSpPr>
        <p:spPr>
          <a:xfrm flipV="1">
            <a:off x="4894290" y="2886565"/>
            <a:ext cx="1692915" cy="18854"/>
          </a:xfrm>
          <a:prstGeom prst="line">
            <a:avLst/>
          </a:prstGeom>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44DB7FCA-C705-4694-A32A-010CF2A5ACC2}"/>
              </a:ext>
            </a:extLst>
          </p:cNvPr>
          <p:cNvSpPr>
            <a:spLocks noGrp="1"/>
          </p:cNvSpPr>
          <p:nvPr>
            <p:ph sz="quarter" idx="17"/>
          </p:nvPr>
        </p:nvSpPr>
        <p:spPr>
          <a:xfrm>
            <a:off x="457200" y="3401738"/>
            <a:ext cx="4102100" cy="415134"/>
          </a:xfrm>
        </p:spPr>
        <p:txBody>
          <a:bodyPr/>
          <a:lstStyle/>
          <a:p>
            <a:pPr marL="432" indent="0">
              <a:buNone/>
            </a:pPr>
            <a:r>
              <a:rPr lang="en-IN" sz="2000" dirty="0">
                <a:solidFill>
                  <a:schemeClr val="tx1"/>
                </a:solidFill>
              </a:rPr>
              <a:t>Fill in the blank </a:t>
            </a:r>
            <a:r>
              <a:rPr lang="en-IN" sz="2200" dirty="0">
                <a:solidFill>
                  <a:schemeClr val="tx1"/>
                </a:solidFill>
              </a:rPr>
              <a:t>steroid nucleus</a:t>
            </a:r>
          </a:p>
        </p:txBody>
      </p:sp>
      <p:cxnSp>
        <p:nvCxnSpPr>
          <p:cNvPr id="23" name="Straight Connector 22">
            <a:extLst>
              <a:ext uri="{C183D7F6-B498-43B3-948B-1728B52AA6E4}">
                <adec:decorative xmlns:adec="http://schemas.microsoft.com/office/drawing/2017/decorative" val="1"/>
              </a:ext>
            </a:extLst>
          </p:cNvPr>
          <p:cNvCxnSpPr>
            <a:cxnSpLocks/>
          </p:cNvCxnSpPr>
          <p:nvPr/>
        </p:nvCxnSpPr>
        <p:spPr>
          <a:xfrm>
            <a:off x="457200" y="3702019"/>
            <a:ext cx="1739665" cy="0"/>
          </a:xfrm>
          <a:prstGeom prst="line">
            <a:avLst/>
          </a:prstGeom>
        </p:spPr>
        <p:style>
          <a:lnRef idx="1">
            <a:schemeClr val="dk1"/>
          </a:lnRef>
          <a:fillRef idx="0">
            <a:schemeClr val="dk1"/>
          </a:fillRef>
          <a:effectRef idx="0">
            <a:schemeClr val="dk1"/>
          </a:effectRef>
          <a:fontRef idx="minor">
            <a:schemeClr val="tx1"/>
          </a:fontRef>
        </p:style>
      </p:cxnSp>
      <p:sp>
        <p:nvSpPr>
          <p:cNvPr id="7" name="Content Placeholder 6">
            <a:extLst>
              <a:ext uri="{FF2B5EF4-FFF2-40B4-BE49-F238E27FC236}">
                <a16:creationId xmlns:a16="http://schemas.microsoft.com/office/drawing/2014/main" id="{986EFF0B-D2B1-45B9-81AF-2369B4D7ADC2}"/>
              </a:ext>
            </a:extLst>
          </p:cNvPr>
          <p:cNvSpPr>
            <a:spLocks noGrp="1"/>
          </p:cNvSpPr>
          <p:nvPr>
            <p:ph sz="quarter" idx="18"/>
          </p:nvPr>
        </p:nvSpPr>
        <p:spPr>
          <a:xfrm>
            <a:off x="4895949" y="3286476"/>
            <a:ext cx="3873298" cy="434397"/>
          </a:xfrm>
        </p:spPr>
        <p:txBody>
          <a:bodyPr/>
          <a:lstStyle/>
          <a:p>
            <a:pPr marL="432" indent="0">
              <a:buNone/>
            </a:pPr>
            <a:r>
              <a:rPr lang="en-IN" sz="2000" dirty="0">
                <a:solidFill>
                  <a:schemeClr val="tx1"/>
                </a:solidFill>
              </a:rPr>
              <a:t>Fill in the blank </a:t>
            </a:r>
            <a:r>
              <a:rPr lang="en-IN" sz="2200" dirty="0">
                <a:solidFill>
                  <a:schemeClr val="tx1"/>
                </a:solidFill>
              </a:rPr>
              <a:t>methyl group</a:t>
            </a:r>
          </a:p>
        </p:txBody>
      </p:sp>
      <p:cxnSp>
        <p:nvCxnSpPr>
          <p:cNvPr id="24" name="Straight Connector 23">
            <a:extLst>
              <a:ext uri="{C183D7F6-B498-43B3-948B-1728B52AA6E4}">
                <adec:decorative xmlns:adec="http://schemas.microsoft.com/office/drawing/2017/decorative" val="1"/>
              </a:ext>
            </a:extLst>
          </p:cNvPr>
          <p:cNvCxnSpPr>
            <a:cxnSpLocks/>
          </p:cNvCxnSpPr>
          <p:nvPr/>
        </p:nvCxnSpPr>
        <p:spPr>
          <a:xfrm>
            <a:off x="4889826" y="3588338"/>
            <a:ext cx="1697379" cy="0"/>
          </a:xfrm>
          <a:prstGeom prst="line">
            <a:avLst/>
          </a:prstGeom>
        </p:spPr>
        <p:style>
          <a:lnRef idx="1">
            <a:schemeClr val="dk1"/>
          </a:lnRef>
          <a:fillRef idx="0">
            <a:schemeClr val="dk1"/>
          </a:fillRef>
          <a:effectRef idx="0">
            <a:schemeClr val="dk1"/>
          </a:effectRef>
          <a:fontRef idx="minor">
            <a:schemeClr val="tx1"/>
          </a:fontRef>
        </p:style>
      </p:cxnSp>
      <p:pic>
        <p:nvPicPr>
          <p:cNvPr id="22" name="Content Placeholder 21" descr="The structure has 4 parts. Part A is O H, single bond. For long description in Notes pane, press F6.  ">
            <a:extLst>
              <a:ext uri="{FF2B5EF4-FFF2-40B4-BE49-F238E27FC236}">
                <a16:creationId xmlns:a16="http://schemas.microsoft.com/office/drawing/2014/main" id="{34BD5BF4-FA04-4E93-8106-F7C17CF2EDB5}"/>
              </a:ext>
            </a:extLst>
          </p:cNvPr>
          <p:cNvPicPr>
            <a:picLocks noGrp="1" noChangeAspect="1"/>
          </p:cNvPicPr>
          <p:nvPr>
            <p:ph sz="quarter" idx="19"/>
          </p:nvPr>
        </p:nvPicPr>
        <p:blipFill>
          <a:blip r:embed="rId3"/>
          <a:stretch>
            <a:fillRect/>
          </a:stretch>
        </p:blipFill>
        <p:spPr>
          <a:xfrm>
            <a:off x="2196865" y="3910994"/>
            <a:ext cx="4877270" cy="2503478"/>
          </a:xfrm>
          <a:prstGeom prst="rect">
            <a:avLst/>
          </a:prstGeom>
        </p:spPr>
      </p:pic>
    </p:spTree>
    <p:extLst>
      <p:ext uri="{BB962C8B-B14F-4D97-AF65-F5344CB8AC3E}">
        <p14:creationId xmlns:p14="http://schemas.microsoft.com/office/powerpoint/2010/main" val="29162066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D52F-639E-4A48-BB30-10ADD791DC28}"/>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DB17E4B9-80B9-4662-A113-5CD93DF52989}"/>
              </a:ext>
            </a:extLst>
          </p:cNvPr>
          <p:cNvSpPr>
            <a:spLocks noGrp="1"/>
          </p:cNvSpPr>
          <p:nvPr>
            <p:ph sz="quarter" idx="14"/>
          </p:nvPr>
        </p:nvSpPr>
        <p:spPr>
          <a:xfrm>
            <a:off x="457200" y="1565996"/>
            <a:ext cx="8312046" cy="787460"/>
          </a:xfrm>
        </p:spPr>
        <p:txBody>
          <a:bodyPr/>
          <a:lstStyle/>
          <a:p>
            <a:pPr marL="432" indent="0">
              <a:buNone/>
            </a:pPr>
            <a:r>
              <a:rPr lang="en-US" sz="2400" dirty="0"/>
              <a:t>Match the components of the cholesterol molecule with the following:</a:t>
            </a:r>
            <a:endParaRPr lang="en-IN" sz="2400" dirty="0"/>
          </a:p>
        </p:txBody>
      </p:sp>
      <p:sp>
        <p:nvSpPr>
          <p:cNvPr id="5" name="Content Placeholder 4">
            <a:extLst>
              <a:ext uri="{FF2B5EF4-FFF2-40B4-BE49-F238E27FC236}">
                <a16:creationId xmlns:a16="http://schemas.microsoft.com/office/drawing/2014/main" id="{1F1A844A-4F78-471D-8D6E-001E69FCA00F}"/>
              </a:ext>
            </a:extLst>
          </p:cNvPr>
          <p:cNvSpPr>
            <a:spLocks noGrp="1"/>
          </p:cNvSpPr>
          <p:nvPr>
            <p:ph sz="quarter" idx="15"/>
          </p:nvPr>
        </p:nvSpPr>
        <p:spPr>
          <a:xfrm>
            <a:off x="1454046" y="2603430"/>
            <a:ext cx="2158581" cy="426566"/>
          </a:xfrm>
        </p:spPr>
        <p:txBody>
          <a:bodyPr/>
          <a:lstStyle/>
          <a:p>
            <a:pPr marL="432" indent="0">
              <a:buNone/>
            </a:pPr>
            <a:r>
              <a:rPr lang="en-IN" sz="2400" dirty="0">
                <a:solidFill>
                  <a:schemeClr val="tx1"/>
                </a:solidFill>
              </a:rPr>
              <a:t>D</a:t>
            </a:r>
            <a:r>
              <a:rPr lang="en-IN" sz="2400" dirty="0">
                <a:solidFill>
                  <a:schemeClr val="bg1"/>
                </a:solidFill>
              </a:rPr>
              <a:t> </a:t>
            </a:r>
            <a:r>
              <a:rPr lang="en-IN" sz="2400" dirty="0">
                <a:solidFill>
                  <a:schemeClr val="tx1"/>
                </a:solidFill>
              </a:rPr>
              <a:t>carbon chain</a:t>
            </a:r>
          </a:p>
        </p:txBody>
      </p:sp>
      <p:cxnSp>
        <p:nvCxnSpPr>
          <p:cNvPr id="18" name="Straight Connector 17">
            <a:extLst>
              <a:ext uri="{FF2B5EF4-FFF2-40B4-BE49-F238E27FC236}">
                <a16:creationId xmlns:a16="http://schemas.microsoft.com/office/drawing/2014/main" id="{E1456B45-1610-4E51-A3FB-398555AAD022}"/>
              </a:ext>
              <a:ext uri="{C183D7F6-B498-43B3-948B-1728B52AA6E4}">
                <adec:decorative xmlns:adec="http://schemas.microsoft.com/office/drawing/2017/decorative" val="1"/>
              </a:ext>
            </a:extLst>
          </p:cNvPr>
          <p:cNvCxnSpPr/>
          <p:nvPr/>
        </p:nvCxnSpPr>
        <p:spPr>
          <a:xfrm>
            <a:off x="1365595" y="2918221"/>
            <a:ext cx="358195"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09875697-86A1-49B2-885B-9D536A309E17}"/>
              </a:ext>
            </a:extLst>
          </p:cNvPr>
          <p:cNvSpPr>
            <a:spLocks noGrp="1"/>
          </p:cNvSpPr>
          <p:nvPr>
            <p:ph sz="quarter" idx="16"/>
          </p:nvPr>
        </p:nvSpPr>
        <p:spPr>
          <a:xfrm>
            <a:off x="5456419" y="2605061"/>
            <a:ext cx="2443399" cy="437944"/>
          </a:xfrm>
        </p:spPr>
        <p:txBody>
          <a:bodyPr/>
          <a:lstStyle/>
          <a:p>
            <a:pPr marL="432" indent="0">
              <a:buNone/>
            </a:pPr>
            <a:r>
              <a:rPr lang="en-IN" sz="2400" dirty="0"/>
              <a:t>A hydroxyl group</a:t>
            </a:r>
          </a:p>
        </p:txBody>
      </p:sp>
      <p:cxnSp>
        <p:nvCxnSpPr>
          <p:cNvPr id="19" name="Straight Connector 18">
            <a:extLst>
              <a:ext uri="{FF2B5EF4-FFF2-40B4-BE49-F238E27FC236}">
                <a16:creationId xmlns:a16="http://schemas.microsoft.com/office/drawing/2014/main" id="{ACE1E682-2EBD-4A04-AAD1-64B120CA19BE}"/>
              </a:ext>
              <a:ext uri="{C183D7F6-B498-43B3-948B-1728B52AA6E4}">
                <adec:decorative xmlns:adec="http://schemas.microsoft.com/office/drawing/2017/decorative" val="1"/>
              </a:ext>
            </a:extLst>
          </p:cNvPr>
          <p:cNvCxnSpPr/>
          <p:nvPr/>
        </p:nvCxnSpPr>
        <p:spPr>
          <a:xfrm>
            <a:off x="5355485" y="2920721"/>
            <a:ext cx="358195"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44DB7FCA-C705-4694-A32A-010CF2A5ACC2}"/>
              </a:ext>
            </a:extLst>
          </p:cNvPr>
          <p:cNvSpPr>
            <a:spLocks noGrp="1"/>
          </p:cNvSpPr>
          <p:nvPr>
            <p:ph sz="quarter" idx="17"/>
          </p:nvPr>
        </p:nvSpPr>
        <p:spPr>
          <a:xfrm>
            <a:off x="1454045" y="3287438"/>
            <a:ext cx="2458387" cy="415134"/>
          </a:xfrm>
        </p:spPr>
        <p:txBody>
          <a:bodyPr/>
          <a:lstStyle/>
          <a:p>
            <a:pPr marL="432" indent="0">
              <a:buNone/>
            </a:pPr>
            <a:r>
              <a:rPr lang="en-IN" sz="2400" dirty="0">
                <a:solidFill>
                  <a:schemeClr val="tx1"/>
                </a:solidFill>
              </a:rPr>
              <a:t>C steroid nucleus</a:t>
            </a:r>
          </a:p>
        </p:txBody>
      </p:sp>
      <p:cxnSp>
        <p:nvCxnSpPr>
          <p:cNvPr id="20" name="Straight Connector 19">
            <a:extLst>
              <a:ext uri="{FF2B5EF4-FFF2-40B4-BE49-F238E27FC236}">
                <a16:creationId xmlns:a16="http://schemas.microsoft.com/office/drawing/2014/main" id="{D8E35160-DE7D-4416-B8B9-ED79EB879070}"/>
              </a:ext>
              <a:ext uri="{C183D7F6-B498-43B3-948B-1728B52AA6E4}">
                <adec:decorative xmlns:adec="http://schemas.microsoft.com/office/drawing/2017/decorative" val="1"/>
              </a:ext>
            </a:extLst>
          </p:cNvPr>
          <p:cNvCxnSpPr/>
          <p:nvPr/>
        </p:nvCxnSpPr>
        <p:spPr>
          <a:xfrm>
            <a:off x="1308117" y="3595275"/>
            <a:ext cx="390115"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Content Placeholder 6">
            <a:extLst>
              <a:ext uri="{FF2B5EF4-FFF2-40B4-BE49-F238E27FC236}">
                <a16:creationId xmlns:a16="http://schemas.microsoft.com/office/drawing/2014/main" id="{986EFF0B-D2B1-45B9-81AF-2369B4D7ADC2}"/>
              </a:ext>
            </a:extLst>
          </p:cNvPr>
          <p:cNvSpPr>
            <a:spLocks noGrp="1"/>
          </p:cNvSpPr>
          <p:nvPr>
            <p:ph sz="quarter" idx="18"/>
          </p:nvPr>
        </p:nvSpPr>
        <p:spPr>
          <a:xfrm>
            <a:off x="5441429" y="3286476"/>
            <a:ext cx="2227123" cy="434397"/>
          </a:xfrm>
        </p:spPr>
        <p:txBody>
          <a:bodyPr/>
          <a:lstStyle/>
          <a:p>
            <a:pPr marL="432" indent="0">
              <a:buNone/>
            </a:pPr>
            <a:r>
              <a:rPr lang="en-IN" sz="2400" dirty="0"/>
              <a:t>B methyl group</a:t>
            </a:r>
          </a:p>
        </p:txBody>
      </p:sp>
      <p:cxnSp>
        <p:nvCxnSpPr>
          <p:cNvPr id="21" name="Straight Connector 20">
            <a:extLst>
              <a:ext uri="{FF2B5EF4-FFF2-40B4-BE49-F238E27FC236}">
                <a16:creationId xmlns:a16="http://schemas.microsoft.com/office/drawing/2014/main" id="{147E8CF6-AA26-43C6-BEB8-F5D34C541CAA}"/>
              </a:ext>
              <a:ext uri="{C183D7F6-B498-43B3-948B-1728B52AA6E4}">
                <adec:decorative xmlns:adec="http://schemas.microsoft.com/office/drawing/2017/decorative" val="1"/>
              </a:ext>
            </a:extLst>
          </p:cNvPr>
          <p:cNvCxnSpPr/>
          <p:nvPr/>
        </p:nvCxnSpPr>
        <p:spPr>
          <a:xfrm>
            <a:off x="5343937" y="3595275"/>
            <a:ext cx="358195" cy="0"/>
          </a:xfrm>
          <a:prstGeom prst="line">
            <a:avLst/>
          </a:prstGeom>
          <a:ln w="19050"/>
        </p:spPr>
        <p:style>
          <a:lnRef idx="1">
            <a:schemeClr val="dk1"/>
          </a:lnRef>
          <a:fillRef idx="0">
            <a:schemeClr val="dk1"/>
          </a:fillRef>
          <a:effectRef idx="0">
            <a:schemeClr val="dk1"/>
          </a:effectRef>
          <a:fontRef idx="minor">
            <a:schemeClr val="tx1"/>
          </a:fontRef>
        </p:style>
      </p:cxnSp>
      <p:pic>
        <p:nvPicPr>
          <p:cNvPr id="22" name="Content Placeholder 21" descr="The structure has 4 parts. Part A is O H, single bond. For long description in Notes pane, press F6.  ">
            <a:extLst>
              <a:ext uri="{FF2B5EF4-FFF2-40B4-BE49-F238E27FC236}">
                <a16:creationId xmlns:a16="http://schemas.microsoft.com/office/drawing/2014/main" id="{34BD5BF4-FA04-4E93-8106-F7C17CF2EDB5}"/>
              </a:ext>
            </a:extLst>
          </p:cNvPr>
          <p:cNvPicPr>
            <a:picLocks noGrp="1" noChangeAspect="1"/>
          </p:cNvPicPr>
          <p:nvPr>
            <p:ph sz="quarter" idx="19"/>
          </p:nvPr>
        </p:nvPicPr>
        <p:blipFill>
          <a:blip r:embed="rId3"/>
          <a:stretch>
            <a:fillRect/>
          </a:stretch>
        </p:blipFill>
        <p:spPr>
          <a:xfrm>
            <a:off x="2133365" y="3885594"/>
            <a:ext cx="4877270" cy="2503478"/>
          </a:xfrm>
          <a:prstGeom prst="rect">
            <a:avLst/>
          </a:prstGeom>
        </p:spPr>
      </p:pic>
    </p:spTree>
    <p:extLst>
      <p:ext uri="{BB962C8B-B14F-4D97-AF65-F5344CB8AC3E}">
        <p14:creationId xmlns:p14="http://schemas.microsoft.com/office/powerpoint/2010/main" val="23965821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D52F-639E-4A48-BB30-10ADD791DC28}"/>
              </a:ext>
            </a:extLst>
          </p:cNvPr>
          <p:cNvSpPr>
            <a:spLocks noGrp="1"/>
          </p:cNvSpPr>
          <p:nvPr>
            <p:ph type="title"/>
          </p:nvPr>
        </p:nvSpPr>
        <p:spPr/>
        <p:txBody>
          <a:bodyPr/>
          <a:lstStyle/>
          <a:p>
            <a:r>
              <a:rPr lang="en-IN" dirty="0"/>
              <a:t>Bile Salts </a:t>
            </a:r>
            <a:r>
              <a:rPr lang="en-IN" sz="2000" b="0" dirty="0"/>
              <a:t>(1 of 2)</a:t>
            </a:r>
            <a:endParaRPr lang="en-IN" dirty="0"/>
          </a:p>
        </p:txBody>
      </p:sp>
      <p:sp>
        <p:nvSpPr>
          <p:cNvPr id="4" name="Content Placeholder 3">
            <a:extLst>
              <a:ext uri="{FF2B5EF4-FFF2-40B4-BE49-F238E27FC236}">
                <a16:creationId xmlns:a16="http://schemas.microsoft.com/office/drawing/2014/main" id="{DB17E4B9-80B9-4662-A113-5CD93DF52989}"/>
              </a:ext>
            </a:extLst>
          </p:cNvPr>
          <p:cNvSpPr>
            <a:spLocks noGrp="1"/>
          </p:cNvSpPr>
          <p:nvPr>
            <p:ph sz="quarter" idx="14"/>
          </p:nvPr>
        </p:nvSpPr>
        <p:spPr>
          <a:xfrm>
            <a:off x="457200" y="1551482"/>
            <a:ext cx="4463143" cy="3325318"/>
          </a:xfrm>
        </p:spPr>
        <p:txBody>
          <a:bodyPr/>
          <a:lstStyle/>
          <a:p>
            <a:pPr marL="432" indent="0">
              <a:buNone/>
            </a:pPr>
            <a:r>
              <a:rPr lang="en-US" sz="2200" b="1" dirty="0"/>
              <a:t>Bile salts</a:t>
            </a:r>
          </a:p>
          <a:p>
            <a:r>
              <a:rPr lang="en-US" sz="2200" dirty="0"/>
              <a:t>are synthesized in the liver from cholesterol and stored in the gallbladder</a:t>
            </a:r>
          </a:p>
          <a:p>
            <a:r>
              <a:rPr lang="en-US" sz="2200" dirty="0"/>
              <a:t>have polar and nonpolar regions that act like soaps to make fat soluble in water</a:t>
            </a:r>
          </a:p>
          <a:p>
            <a:r>
              <a:rPr lang="en-US" sz="2200" dirty="0"/>
              <a:t>help in absorption of cholesterol</a:t>
            </a:r>
            <a:endParaRPr lang="en-IN" sz="2200" dirty="0"/>
          </a:p>
        </p:txBody>
      </p:sp>
      <p:sp>
        <p:nvSpPr>
          <p:cNvPr id="5" name="Content Placeholder 4">
            <a:extLst>
              <a:ext uri="{FF2B5EF4-FFF2-40B4-BE49-F238E27FC236}">
                <a16:creationId xmlns:a16="http://schemas.microsoft.com/office/drawing/2014/main" id="{1F1A844A-4F78-471D-8D6E-001E69FCA00F}"/>
              </a:ext>
            </a:extLst>
          </p:cNvPr>
          <p:cNvSpPr>
            <a:spLocks noGrp="1"/>
          </p:cNvSpPr>
          <p:nvPr>
            <p:ph sz="quarter" idx="15"/>
          </p:nvPr>
        </p:nvSpPr>
        <p:spPr>
          <a:xfrm>
            <a:off x="457200" y="5018595"/>
            <a:ext cx="4506686" cy="1102786"/>
          </a:xfrm>
        </p:spPr>
        <p:txBody>
          <a:bodyPr/>
          <a:lstStyle/>
          <a:p>
            <a:pPr marL="432" indent="0">
              <a:buNone/>
            </a:pPr>
            <a:r>
              <a:rPr lang="en-US" sz="2200" dirty="0"/>
              <a:t>When large amounts of cholesterol accumulate in the gallbladder, gallstones are formed.</a:t>
            </a:r>
            <a:endParaRPr lang="en-IN" sz="2200" dirty="0"/>
          </a:p>
        </p:txBody>
      </p:sp>
      <p:pic>
        <p:nvPicPr>
          <p:cNvPr id="19" name="Content Placeholder 18" descr="A pile of gallstones.">
            <a:extLst>
              <a:ext uri="{FF2B5EF4-FFF2-40B4-BE49-F238E27FC236}">
                <a16:creationId xmlns:a16="http://schemas.microsoft.com/office/drawing/2014/main" id="{6989FE0C-5114-444D-9464-67E3DC632ED0}"/>
              </a:ext>
            </a:extLst>
          </p:cNvPr>
          <p:cNvPicPr>
            <a:picLocks noGrp="1" noChangeAspect="1"/>
          </p:cNvPicPr>
          <p:nvPr>
            <p:ph sz="quarter" idx="16"/>
          </p:nvPr>
        </p:nvPicPr>
        <p:blipFill>
          <a:blip r:embed="rId2"/>
          <a:stretch>
            <a:fillRect/>
          </a:stretch>
        </p:blipFill>
        <p:spPr>
          <a:xfrm>
            <a:off x="5178174" y="1913883"/>
            <a:ext cx="3751988" cy="2503478"/>
          </a:xfrm>
          <a:prstGeom prst="rect">
            <a:avLst/>
          </a:prstGeom>
        </p:spPr>
      </p:pic>
      <p:sp>
        <p:nvSpPr>
          <p:cNvPr id="6" name="Content Placeholder 5">
            <a:extLst>
              <a:ext uri="{FF2B5EF4-FFF2-40B4-BE49-F238E27FC236}">
                <a16:creationId xmlns:a16="http://schemas.microsoft.com/office/drawing/2014/main" id="{44DB7FCA-C705-4694-A32A-010CF2A5ACC2}"/>
              </a:ext>
            </a:extLst>
          </p:cNvPr>
          <p:cNvSpPr>
            <a:spLocks noGrp="1"/>
          </p:cNvSpPr>
          <p:nvPr>
            <p:ph sz="quarter" idx="17"/>
          </p:nvPr>
        </p:nvSpPr>
        <p:spPr>
          <a:xfrm>
            <a:off x="5178174" y="4705501"/>
            <a:ext cx="3536757" cy="626186"/>
          </a:xfrm>
        </p:spPr>
        <p:txBody>
          <a:bodyPr/>
          <a:lstStyle/>
          <a:p>
            <a:pPr marL="432" indent="0">
              <a:buNone/>
            </a:pPr>
            <a:r>
              <a:rPr lang="en-US" dirty="0"/>
              <a:t>Gallstones form in the gallbladder when cholesterol levels are high.</a:t>
            </a:r>
            <a:endParaRPr lang="en-IN" dirty="0"/>
          </a:p>
        </p:txBody>
      </p:sp>
    </p:spTree>
    <p:extLst>
      <p:ext uri="{BB962C8B-B14F-4D97-AF65-F5344CB8AC3E}">
        <p14:creationId xmlns:p14="http://schemas.microsoft.com/office/powerpoint/2010/main" val="19630377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6359-6783-4C3E-86C1-1C58FE767AC3}"/>
              </a:ext>
            </a:extLst>
          </p:cNvPr>
          <p:cNvSpPr>
            <a:spLocks noGrp="1"/>
          </p:cNvSpPr>
          <p:nvPr>
            <p:ph type="title"/>
          </p:nvPr>
        </p:nvSpPr>
        <p:spPr/>
        <p:txBody>
          <a:bodyPr/>
          <a:lstStyle/>
          <a:p>
            <a:r>
              <a:rPr lang="en-IN" dirty="0"/>
              <a:t>Bile Salts </a:t>
            </a:r>
            <a:r>
              <a:rPr lang="en-IN" sz="2000" b="0" dirty="0"/>
              <a:t>(2 of 2)</a:t>
            </a:r>
            <a:endParaRPr lang="en-IN" dirty="0"/>
          </a:p>
        </p:txBody>
      </p:sp>
      <p:pic>
        <p:nvPicPr>
          <p:cNvPr id="4" name="Content Placeholder 3" descr="The component from cholic acid is a steroid nucleus with hydroxyl groups at carbons 3, 7, and 12. For long description in Notes pane, press F6.  ">
            <a:extLst>
              <a:ext uri="{FF2B5EF4-FFF2-40B4-BE49-F238E27FC236}">
                <a16:creationId xmlns:a16="http://schemas.microsoft.com/office/drawing/2014/main" id="{2FBD785B-2699-470C-A258-39BF69B0D20F}"/>
              </a:ext>
            </a:extLst>
          </p:cNvPr>
          <p:cNvPicPr>
            <a:picLocks noGrp="1" noChangeAspect="1"/>
          </p:cNvPicPr>
          <p:nvPr>
            <p:ph sz="quarter" idx="13"/>
          </p:nvPr>
        </p:nvPicPr>
        <p:blipFill>
          <a:blip r:embed="rId3"/>
          <a:stretch>
            <a:fillRect/>
          </a:stretch>
        </p:blipFill>
        <p:spPr>
          <a:xfrm>
            <a:off x="999434" y="1863653"/>
            <a:ext cx="7145131" cy="3853006"/>
          </a:xfrm>
          <a:prstGeom prst="rect">
            <a:avLst/>
          </a:prstGeom>
        </p:spPr>
      </p:pic>
    </p:spTree>
    <p:extLst>
      <p:ext uri="{BB962C8B-B14F-4D97-AF65-F5344CB8AC3E}">
        <p14:creationId xmlns:p14="http://schemas.microsoft.com/office/powerpoint/2010/main" val="7026037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DE01-F133-460D-9F4D-AF4802C6227E}"/>
              </a:ext>
            </a:extLst>
          </p:cNvPr>
          <p:cNvSpPr>
            <a:spLocks noGrp="1"/>
          </p:cNvSpPr>
          <p:nvPr>
            <p:ph type="title"/>
          </p:nvPr>
        </p:nvSpPr>
        <p:spPr/>
        <p:txBody>
          <a:bodyPr/>
          <a:lstStyle/>
          <a:p>
            <a:r>
              <a:rPr lang="en-IN" dirty="0"/>
              <a:t>Lipoproteins: Lipid Transport</a:t>
            </a:r>
          </a:p>
        </p:txBody>
      </p:sp>
      <p:sp>
        <p:nvSpPr>
          <p:cNvPr id="3" name="Content Placeholder 2">
            <a:extLst>
              <a:ext uri="{FF2B5EF4-FFF2-40B4-BE49-F238E27FC236}">
                <a16:creationId xmlns:a16="http://schemas.microsoft.com/office/drawing/2014/main" id="{3660D5AE-C2B9-4201-B9F4-77FFC9F4CB35}"/>
              </a:ext>
            </a:extLst>
          </p:cNvPr>
          <p:cNvSpPr>
            <a:spLocks noGrp="1"/>
          </p:cNvSpPr>
          <p:nvPr>
            <p:ph sz="quarter" idx="13"/>
          </p:nvPr>
        </p:nvSpPr>
        <p:spPr>
          <a:xfrm>
            <a:off x="457200" y="1556327"/>
            <a:ext cx="8135257" cy="1520702"/>
          </a:xfrm>
        </p:spPr>
        <p:txBody>
          <a:bodyPr/>
          <a:lstStyle/>
          <a:p>
            <a:pPr marL="432" indent="0">
              <a:buNone/>
            </a:pPr>
            <a:r>
              <a:rPr lang="en-US" sz="2400" dirty="0"/>
              <a:t>Lipids are nonpolar and made more soluble by combining them with glycerophospholipids and proteins to form water-soluble complexes called lipoproteins. Cholesteryl esters are the predominant form of cholesterol in the blood.</a:t>
            </a:r>
            <a:endParaRPr lang="en-IN" sz="2400" dirty="0"/>
          </a:p>
        </p:txBody>
      </p:sp>
      <p:pic>
        <p:nvPicPr>
          <p:cNvPr id="5" name="Content Placeholder 4" descr="The structure begins with a carbon chain that ends with a double bond to O above the last carbon. The last carbon is also single bonded to O, and this is the ester bond. That O is then single bonded to a hexagonal ring.">
            <a:extLst>
              <a:ext uri="{FF2B5EF4-FFF2-40B4-BE49-F238E27FC236}">
                <a16:creationId xmlns:a16="http://schemas.microsoft.com/office/drawing/2014/main" id="{46A7B861-2B74-4CF9-88A3-F573951D6028}"/>
              </a:ext>
            </a:extLst>
          </p:cNvPr>
          <p:cNvPicPr>
            <a:picLocks noGrp="1" noChangeAspect="1"/>
          </p:cNvPicPr>
          <p:nvPr>
            <p:ph sz="quarter" idx="14"/>
          </p:nvPr>
        </p:nvPicPr>
        <p:blipFill>
          <a:blip r:embed="rId2"/>
          <a:stretch>
            <a:fillRect/>
          </a:stretch>
        </p:blipFill>
        <p:spPr>
          <a:xfrm>
            <a:off x="694608" y="3644900"/>
            <a:ext cx="7754784" cy="2072820"/>
          </a:xfrm>
          <a:prstGeom prst="rect">
            <a:avLst/>
          </a:prstGeom>
        </p:spPr>
      </p:pic>
    </p:spTree>
    <p:extLst>
      <p:ext uri="{BB962C8B-B14F-4D97-AF65-F5344CB8AC3E}">
        <p14:creationId xmlns:p14="http://schemas.microsoft.com/office/powerpoint/2010/main" val="16435019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D52F-639E-4A48-BB30-10ADD791DC28}"/>
              </a:ext>
            </a:extLst>
          </p:cNvPr>
          <p:cNvSpPr>
            <a:spLocks noGrp="1"/>
          </p:cNvSpPr>
          <p:nvPr>
            <p:ph type="title"/>
          </p:nvPr>
        </p:nvSpPr>
        <p:spPr/>
        <p:txBody>
          <a:bodyPr/>
          <a:lstStyle/>
          <a:p>
            <a:r>
              <a:rPr lang="en-IN" dirty="0"/>
              <a:t>Lipoproteins</a:t>
            </a:r>
          </a:p>
        </p:txBody>
      </p:sp>
      <p:sp>
        <p:nvSpPr>
          <p:cNvPr id="4" name="Content Placeholder 3">
            <a:extLst>
              <a:ext uri="{FF2B5EF4-FFF2-40B4-BE49-F238E27FC236}">
                <a16:creationId xmlns:a16="http://schemas.microsoft.com/office/drawing/2014/main" id="{DB17E4B9-80B9-4662-A113-5CD93DF52989}"/>
              </a:ext>
            </a:extLst>
          </p:cNvPr>
          <p:cNvSpPr>
            <a:spLocks noGrp="1"/>
          </p:cNvSpPr>
          <p:nvPr>
            <p:ph sz="quarter" idx="14"/>
          </p:nvPr>
        </p:nvSpPr>
        <p:spPr>
          <a:xfrm>
            <a:off x="457201" y="1565997"/>
            <a:ext cx="3360056" cy="3412404"/>
          </a:xfrm>
        </p:spPr>
        <p:txBody>
          <a:bodyPr/>
          <a:lstStyle/>
          <a:p>
            <a:pPr marL="432" indent="0">
              <a:buNone/>
            </a:pPr>
            <a:r>
              <a:rPr lang="en-US" sz="2400" b="1" dirty="0"/>
              <a:t>Lipoproteins</a:t>
            </a:r>
          </a:p>
          <a:p>
            <a:r>
              <a:rPr lang="en-US" sz="2400" dirty="0"/>
              <a:t>surround nonpolar lipids with polar lipids and protein for transport to cells</a:t>
            </a:r>
          </a:p>
          <a:p>
            <a:r>
              <a:rPr lang="en-US" sz="2400" dirty="0"/>
              <a:t>are soluble in water because the surface consists of polar lipids</a:t>
            </a:r>
            <a:endParaRPr lang="en-IN" sz="2400" dirty="0"/>
          </a:p>
        </p:txBody>
      </p:sp>
      <p:pic>
        <p:nvPicPr>
          <p:cNvPr id="17" name="Content Placeholder 16" descr="A spherical lipoprotein particle has an inner core of nonpolar lipids composed of cholesteryl esters and or triacylglycerols. For long description in Notes pane, press F6.">
            <a:extLst>
              <a:ext uri="{FF2B5EF4-FFF2-40B4-BE49-F238E27FC236}">
                <a16:creationId xmlns:a16="http://schemas.microsoft.com/office/drawing/2014/main" id="{2194D12B-93FA-4BAD-9865-7F2BCAA01A03}"/>
              </a:ext>
            </a:extLst>
          </p:cNvPr>
          <p:cNvPicPr>
            <a:picLocks noGrp="1" noChangeAspect="1"/>
          </p:cNvPicPr>
          <p:nvPr>
            <p:ph sz="quarter" idx="15"/>
          </p:nvPr>
        </p:nvPicPr>
        <p:blipFill>
          <a:blip r:embed="rId3"/>
          <a:stretch>
            <a:fillRect/>
          </a:stretch>
        </p:blipFill>
        <p:spPr>
          <a:xfrm>
            <a:off x="4091477" y="1699929"/>
            <a:ext cx="4744876" cy="2733471"/>
          </a:xfrm>
          <a:prstGeom prst="rect">
            <a:avLst/>
          </a:prstGeom>
        </p:spPr>
      </p:pic>
      <p:sp>
        <p:nvSpPr>
          <p:cNvPr id="3" name="Content Placeholder 2">
            <a:extLst>
              <a:ext uri="{FF2B5EF4-FFF2-40B4-BE49-F238E27FC236}">
                <a16:creationId xmlns:a16="http://schemas.microsoft.com/office/drawing/2014/main" id="{09875697-86A1-49B2-885B-9D536A309E17}"/>
              </a:ext>
            </a:extLst>
          </p:cNvPr>
          <p:cNvSpPr>
            <a:spLocks noGrp="1"/>
          </p:cNvSpPr>
          <p:nvPr>
            <p:ph sz="quarter" idx="16"/>
          </p:nvPr>
        </p:nvSpPr>
        <p:spPr>
          <a:xfrm>
            <a:off x="4332514" y="4820679"/>
            <a:ext cx="3577771" cy="1351630"/>
          </a:xfrm>
        </p:spPr>
        <p:txBody>
          <a:bodyPr/>
          <a:lstStyle/>
          <a:p>
            <a:pPr marL="432" indent="0">
              <a:buNone/>
            </a:pPr>
            <a:r>
              <a:rPr lang="en-US" sz="2000" dirty="0"/>
              <a:t>A spherical lipoprotein particle surrounds nonpolar lipids with polar lipids and protein for transport to body cells.</a:t>
            </a:r>
            <a:endParaRPr lang="en-IN" sz="2000" dirty="0"/>
          </a:p>
        </p:txBody>
      </p:sp>
    </p:spTree>
    <p:extLst>
      <p:ext uri="{BB962C8B-B14F-4D97-AF65-F5344CB8AC3E}">
        <p14:creationId xmlns:p14="http://schemas.microsoft.com/office/powerpoint/2010/main" val="17961416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D52F-639E-4A48-BB30-10ADD791DC28}"/>
              </a:ext>
            </a:extLst>
          </p:cNvPr>
          <p:cNvSpPr>
            <a:spLocks noGrp="1"/>
          </p:cNvSpPr>
          <p:nvPr>
            <p:ph type="title"/>
          </p:nvPr>
        </p:nvSpPr>
        <p:spPr/>
        <p:txBody>
          <a:bodyPr/>
          <a:lstStyle/>
          <a:p>
            <a:r>
              <a:rPr lang="en-IN" dirty="0"/>
              <a:t>Types of Lipoproteins</a:t>
            </a:r>
          </a:p>
        </p:txBody>
      </p:sp>
      <p:sp>
        <p:nvSpPr>
          <p:cNvPr id="4" name="Content Placeholder 3">
            <a:extLst>
              <a:ext uri="{FF2B5EF4-FFF2-40B4-BE49-F238E27FC236}">
                <a16:creationId xmlns:a16="http://schemas.microsoft.com/office/drawing/2014/main" id="{DB17E4B9-80B9-4662-A113-5CD93DF52989}"/>
              </a:ext>
            </a:extLst>
          </p:cNvPr>
          <p:cNvSpPr>
            <a:spLocks noGrp="1"/>
          </p:cNvSpPr>
          <p:nvPr>
            <p:ph sz="quarter" idx="14"/>
          </p:nvPr>
        </p:nvSpPr>
        <p:spPr>
          <a:xfrm>
            <a:off x="457200" y="1565996"/>
            <a:ext cx="8135257" cy="1264290"/>
          </a:xfrm>
        </p:spPr>
        <p:txBody>
          <a:bodyPr/>
          <a:lstStyle/>
          <a:p>
            <a:pPr marL="432" indent="0">
              <a:buNone/>
            </a:pPr>
            <a:r>
              <a:rPr lang="en-US" b="1" dirty="0"/>
              <a:t>Lipoproteins</a:t>
            </a:r>
          </a:p>
          <a:p>
            <a:r>
              <a:rPr lang="en-US" dirty="0"/>
              <a:t>differ in density, composition, and function</a:t>
            </a:r>
          </a:p>
          <a:p>
            <a:r>
              <a:rPr lang="en-US" dirty="0"/>
              <a:t>include low-density lipoproteins (L</a:t>
            </a:r>
            <a:r>
              <a:rPr lang="en-US" sz="100" dirty="0"/>
              <a:t> </a:t>
            </a:r>
            <a:r>
              <a:rPr lang="en-US" dirty="0"/>
              <a:t>D</a:t>
            </a:r>
            <a:r>
              <a:rPr lang="en-US" sz="100" dirty="0"/>
              <a:t> </a:t>
            </a:r>
            <a:r>
              <a:rPr lang="en-US" dirty="0"/>
              <a:t>L</a:t>
            </a:r>
            <a:r>
              <a:rPr lang="en-US" sz="100" dirty="0"/>
              <a:t> </a:t>
            </a:r>
            <a:r>
              <a:rPr lang="en-US" dirty="0"/>
              <a:t>s) and high-density lipoproteins (H</a:t>
            </a:r>
            <a:r>
              <a:rPr lang="en-US" sz="100" dirty="0"/>
              <a:t> </a:t>
            </a:r>
            <a:r>
              <a:rPr lang="en-US" dirty="0"/>
              <a:t>D</a:t>
            </a:r>
            <a:r>
              <a:rPr lang="en-US" sz="100" dirty="0"/>
              <a:t> </a:t>
            </a:r>
            <a:r>
              <a:rPr lang="en-US" dirty="0"/>
              <a:t>L</a:t>
            </a:r>
            <a:r>
              <a:rPr lang="en-US" sz="100" dirty="0"/>
              <a:t> </a:t>
            </a:r>
            <a:r>
              <a:rPr lang="en-US" dirty="0"/>
              <a:t>s)</a:t>
            </a:r>
            <a:endParaRPr lang="en-IN" dirty="0"/>
          </a:p>
        </p:txBody>
      </p:sp>
      <p:sp>
        <p:nvSpPr>
          <p:cNvPr id="5" name="Content Placeholder 4">
            <a:extLst>
              <a:ext uri="{FF2B5EF4-FFF2-40B4-BE49-F238E27FC236}">
                <a16:creationId xmlns:a16="http://schemas.microsoft.com/office/drawing/2014/main" id="{1F1A844A-4F78-471D-8D6E-001E69FCA00F}"/>
              </a:ext>
            </a:extLst>
          </p:cNvPr>
          <p:cNvSpPr>
            <a:spLocks noGrp="1"/>
          </p:cNvSpPr>
          <p:nvPr>
            <p:ph sz="quarter" idx="15"/>
          </p:nvPr>
        </p:nvSpPr>
        <p:spPr>
          <a:xfrm>
            <a:off x="457200" y="2881341"/>
            <a:ext cx="6509657" cy="340827"/>
          </a:xfrm>
        </p:spPr>
        <p:txBody>
          <a:bodyPr/>
          <a:lstStyle/>
          <a:p>
            <a:pPr marL="432" indent="0">
              <a:buNone/>
            </a:pPr>
            <a:r>
              <a:rPr lang="en-US" b="1" dirty="0"/>
              <a:t>Table 15.5</a:t>
            </a:r>
            <a:r>
              <a:rPr lang="en-US" dirty="0"/>
              <a:t> Composition and Properties of Plasma Lipoproteins</a:t>
            </a:r>
            <a:endParaRPr lang="en-IN" dirty="0"/>
          </a:p>
        </p:txBody>
      </p:sp>
      <p:graphicFrame>
        <p:nvGraphicFramePr>
          <p:cNvPr id="17" name="Table 17">
            <a:extLst>
              <a:ext uri="{FF2B5EF4-FFF2-40B4-BE49-F238E27FC236}">
                <a16:creationId xmlns:a16="http://schemas.microsoft.com/office/drawing/2014/main" id="{A8CBA13A-CB89-41D4-8591-D225D2386EE2}"/>
              </a:ext>
            </a:extLst>
          </p:cNvPr>
          <p:cNvGraphicFramePr>
            <a:graphicFrameLocks noGrp="1"/>
          </p:cNvGraphicFramePr>
          <p:nvPr>
            <p:ph sz="quarter" idx="16"/>
            <p:extLst/>
          </p:nvPr>
        </p:nvGraphicFramePr>
        <p:xfrm>
          <a:off x="504372" y="3300915"/>
          <a:ext cx="8135255" cy="3113816"/>
        </p:xfrm>
        <a:graphic>
          <a:graphicData uri="http://schemas.openxmlformats.org/drawingml/2006/table">
            <a:tbl>
              <a:tblPr firstRow="1" bandRow="1">
                <a:tableStyleId>{40F9630F-82C1-40B7-BC3A-925EFCFF5E92}</a:tableStyleId>
              </a:tblPr>
              <a:tblGrid>
                <a:gridCol w="1627051">
                  <a:extLst>
                    <a:ext uri="{9D8B030D-6E8A-4147-A177-3AD203B41FA5}">
                      <a16:colId xmlns:a16="http://schemas.microsoft.com/office/drawing/2014/main" val="1183234514"/>
                    </a:ext>
                  </a:extLst>
                </a:gridCol>
                <a:gridCol w="1627051">
                  <a:extLst>
                    <a:ext uri="{9D8B030D-6E8A-4147-A177-3AD203B41FA5}">
                      <a16:colId xmlns:a16="http://schemas.microsoft.com/office/drawing/2014/main" val="1192760870"/>
                    </a:ext>
                  </a:extLst>
                </a:gridCol>
                <a:gridCol w="1627051">
                  <a:extLst>
                    <a:ext uri="{9D8B030D-6E8A-4147-A177-3AD203B41FA5}">
                      <a16:colId xmlns:a16="http://schemas.microsoft.com/office/drawing/2014/main" val="1824654572"/>
                    </a:ext>
                  </a:extLst>
                </a:gridCol>
                <a:gridCol w="1627051">
                  <a:extLst>
                    <a:ext uri="{9D8B030D-6E8A-4147-A177-3AD203B41FA5}">
                      <a16:colId xmlns:a16="http://schemas.microsoft.com/office/drawing/2014/main" val="4202664916"/>
                    </a:ext>
                  </a:extLst>
                </a:gridCol>
                <a:gridCol w="1627051">
                  <a:extLst>
                    <a:ext uri="{9D8B030D-6E8A-4147-A177-3AD203B41FA5}">
                      <a16:colId xmlns:a16="http://schemas.microsoft.com/office/drawing/2014/main" val="2530103960"/>
                    </a:ext>
                  </a:extLst>
                </a:gridCol>
              </a:tblGrid>
              <a:tr h="325844">
                <a:tc>
                  <a:txBody>
                    <a:bodyPr/>
                    <a:lstStyle/>
                    <a:p>
                      <a:r>
                        <a:rPr lang="en-US" sz="100" dirty="0">
                          <a:solidFill>
                            <a:schemeClr val="tx1"/>
                          </a:solidFill>
                          <a:latin typeface="+mn-lt"/>
                        </a:rPr>
                        <a:t>Blank</a:t>
                      </a:r>
                      <a:endParaRPr lang="en-IN" sz="100" dirty="0">
                        <a:solidFill>
                          <a:schemeClr val="tx1"/>
                        </a:solidFill>
                        <a:latin typeface="+mn-lt"/>
                      </a:endParaRP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b="1" dirty="0">
                          <a:solidFill>
                            <a:schemeClr val="tx1"/>
                          </a:solidFill>
                          <a:latin typeface="+mn-lt"/>
                        </a:rPr>
                        <a:t>Chylomicrons</a:t>
                      </a:r>
                    </a:p>
                  </a:txBody>
                  <a:tcPr marT="40172" marB="4017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b="1" dirty="0">
                          <a:solidFill>
                            <a:schemeClr val="tx1"/>
                          </a:solidFill>
                          <a:latin typeface="+mn-lt"/>
                        </a:rPr>
                        <a:t>V</a:t>
                      </a:r>
                      <a:r>
                        <a:rPr lang="en-IN" sz="100" b="1" dirty="0">
                          <a:solidFill>
                            <a:schemeClr val="tx1"/>
                          </a:solidFill>
                          <a:latin typeface="+mn-lt"/>
                        </a:rPr>
                        <a:t> </a:t>
                      </a:r>
                      <a:r>
                        <a:rPr lang="en-IN" sz="1400" b="1" dirty="0">
                          <a:solidFill>
                            <a:schemeClr val="tx1"/>
                          </a:solidFill>
                          <a:latin typeface="+mn-lt"/>
                        </a:rPr>
                        <a:t>L</a:t>
                      </a:r>
                      <a:r>
                        <a:rPr lang="en-IN" sz="100" b="1" dirty="0">
                          <a:solidFill>
                            <a:schemeClr val="tx1"/>
                          </a:solidFill>
                          <a:latin typeface="+mn-lt"/>
                        </a:rPr>
                        <a:t> </a:t>
                      </a:r>
                      <a:r>
                        <a:rPr lang="en-IN" sz="1400" b="1" dirty="0">
                          <a:solidFill>
                            <a:schemeClr val="tx1"/>
                          </a:solidFill>
                          <a:latin typeface="+mn-lt"/>
                        </a:rPr>
                        <a:t>D</a:t>
                      </a:r>
                      <a:r>
                        <a:rPr lang="en-IN" sz="100" b="1" dirty="0">
                          <a:solidFill>
                            <a:schemeClr val="tx1"/>
                          </a:solidFill>
                          <a:latin typeface="+mn-lt"/>
                        </a:rPr>
                        <a:t> </a:t>
                      </a:r>
                      <a:r>
                        <a:rPr lang="en-IN" sz="1400" b="1" dirty="0">
                          <a:solidFill>
                            <a:schemeClr val="tx1"/>
                          </a:solidFill>
                          <a:latin typeface="+mn-lt"/>
                        </a:rPr>
                        <a:t>L</a:t>
                      </a:r>
                    </a:p>
                  </a:txBody>
                  <a:tcPr marT="40172" marB="4017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b="1" dirty="0">
                          <a:solidFill>
                            <a:schemeClr val="tx1"/>
                          </a:solidFill>
                          <a:latin typeface="+mn-lt"/>
                        </a:rPr>
                        <a:t>L</a:t>
                      </a:r>
                      <a:r>
                        <a:rPr lang="en-IN" sz="100" b="1" dirty="0">
                          <a:solidFill>
                            <a:schemeClr val="tx1"/>
                          </a:solidFill>
                          <a:latin typeface="+mn-lt"/>
                        </a:rPr>
                        <a:t> </a:t>
                      </a:r>
                      <a:r>
                        <a:rPr lang="en-IN" sz="1400" b="1" dirty="0">
                          <a:solidFill>
                            <a:schemeClr val="tx1"/>
                          </a:solidFill>
                          <a:latin typeface="+mn-lt"/>
                        </a:rPr>
                        <a:t>D</a:t>
                      </a:r>
                      <a:r>
                        <a:rPr lang="en-IN" sz="100" b="1" dirty="0">
                          <a:solidFill>
                            <a:schemeClr val="tx1"/>
                          </a:solidFill>
                          <a:latin typeface="+mn-lt"/>
                        </a:rPr>
                        <a:t> </a:t>
                      </a:r>
                      <a:r>
                        <a:rPr lang="en-IN" sz="1400" b="1" dirty="0">
                          <a:solidFill>
                            <a:schemeClr val="tx1"/>
                          </a:solidFill>
                          <a:latin typeface="+mn-lt"/>
                        </a:rPr>
                        <a:t>L</a:t>
                      </a:r>
                    </a:p>
                  </a:txBody>
                  <a:tcPr marT="40172" marB="4017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b="1" dirty="0">
                          <a:solidFill>
                            <a:schemeClr val="tx1"/>
                          </a:solidFill>
                          <a:latin typeface="+mn-lt"/>
                        </a:rPr>
                        <a:t>H</a:t>
                      </a:r>
                      <a:r>
                        <a:rPr lang="en-IN" sz="100" b="1" dirty="0">
                          <a:solidFill>
                            <a:schemeClr val="tx1"/>
                          </a:solidFill>
                          <a:latin typeface="+mn-lt"/>
                        </a:rPr>
                        <a:t> </a:t>
                      </a:r>
                      <a:r>
                        <a:rPr lang="en-IN" sz="1400" b="1" dirty="0">
                          <a:solidFill>
                            <a:schemeClr val="tx1"/>
                          </a:solidFill>
                          <a:latin typeface="+mn-lt"/>
                        </a:rPr>
                        <a:t>D</a:t>
                      </a:r>
                      <a:r>
                        <a:rPr lang="en-IN" sz="100" b="1" dirty="0">
                          <a:solidFill>
                            <a:schemeClr val="tx1"/>
                          </a:solidFill>
                          <a:latin typeface="+mn-lt"/>
                        </a:rPr>
                        <a:t> </a:t>
                      </a:r>
                      <a:r>
                        <a:rPr lang="en-IN" sz="1400" b="1" dirty="0">
                          <a:solidFill>
                            <a:schemeClr val="tx1"/>
                          </a:solidFill>
                          <a:latin typeface="+mn-lt"/>
                        </a:rPr>
                        <a:t>L</a:t>
                      </a:r>
                    </a:p>
                  </a:txBody>
                  <a:tcPr marT="40172" marB="4017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0488549"/>
                  </a:ext>
                </a:extLst>
              </a:tr>
              <a:tr h="325844">
                <a:tc>
                  <a:txBody>
                    <a:bodyPr/>
                    <a:lstStyle/>
                    <a:p>
                      <a:r>
                        <a:rPr lang="en-IN" sz="1400" b="1" dirty="0">
                          <a:solidFill>
                            <a:schemeClr val="tx1"/>
                          </a:solidFill>
                          <a:latin typeface="+mn-lt"/>
                        </a:rPr>
                        <a:t>Density (g/m</a:t>
                      </a:r>
                      <a:r>
                        <a:rPr lang="en-IN" sz="100" b="1" dirty="0">
                          <a:solidFill>
                            <a:schemeClr val="tx1"/>
                          </a:solidFill>
                          <a:latin typeface="+mn-lt"/>
                        </a:rPr>
                        <a:t> </a:t>
                      </a:r>
                      <a:r>
                        <a:rPr lang="en-IN" sz="1400" b="1" dirty="0">
                          <a:solidFill>
                            <a:schemeClr val="tx1"/>
                          </a:solidFill>
                          <a:latin typeface="+mn-lt"/>
                        </a:rPr>
                        <a:t>L)</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0.940</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0.940–1.006</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1.006–1.063</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1.063–1.210</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3850428"/>
                  </a:ext>
                </a:extLst>
              </a:tr>
              <a:tr h="502840">
                <a:tc>
                  <a:txBody>
                    <a:bodyPr/>
                    <a:lstStyle/>
                    <a:p>
                      <a:r>
                        <a:rPr lang="en-IN" sz="100" b="1" dirty="0">
                          <a:solidFill>
                            <a:schemeClr val="tx1"/>
                          </a:solidFill>
                          <a:latin typeface="+mn-lt"/>
                        </a:rPr>
                        <a:t>Blank</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dirty="0">
                          <a:solidFill>
                            <a:schemeClr val="tx1"/>
                          </a:solidFill>
                          <a:latin typeface="+mn-lt"/>
                        </a:rPr>
                        <a:t>Composition </a:t>
                      </a:r>
                    </a:p>
                    <a:p>
                      <a:r>
                        <a:rPr lang="en-IN" sz="1400" b="1" dirty="0">
                          <a:solidFill>
                            <a:schemeClr val="tx1"/>
                          </a:solidFill>
                          <a:latin typeface="+mn-lt"/>
                        </a:rPr>
                        <a:t>(% by mass)</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dirty="0">
                          <a:solidFill>
                            <a:schemeClr val="tx1"/>
                          </a:solidFill>
                          <a:latin typeface="+mn-lt"/>
                        </a:rPr>
                        <a:t>Composition (% by mass)</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dirty="0">
                          <a:solidFill>
                            <a:schemeClr val="tx1"/>
                          </a:solidFill>
                          <a:latin typeface="+mn-lt"/>
                        </a:rPr>
                        <a:t>Composition </a:t>
                      </a:r>
                    </a:p>
                    <a:p>
                      <a:r>
                        <a:rPr lang="en-IN" sz="1400" b="1" dirty="0">
                          <a:solidFill>
                            <a:schemeClr val="tx1"/>
                          </a:solidFill>
                          <a:latin typeface="+mn-lt"/>
                        </a:rPr>
                        <a:t>(% by mass)</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N" sz="1400" b="1" dirty="0">
                          <a:solidFill>
                            <a:schemeClr val="tx1"/>
                          </a:solidFill>
                          <a:latin typeface="+mn-lt"/>
                        </a:rPr>
                        <a:t>Composition </a:t>
                      </a:r>
                    </a:p>
                    <a:p>
                      <a:r>
                        <a:rPr lang="en-IN" sz="1400" b="1" dirty="0">
                          <a:solidFill>
                            <a:schemeClr val="tx1"/>
                          </a:solidFill>
                          <a:latin typeface="+mn-lt"/>
                        </a:rPr>
                        <a:t>(% by mass)</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1987265"/>
                  </a:ext>
                </a:extLst>
              </a:tr>
              <a:tr h="325844">
                <a:tc>
                  <a:txBody>
                    <a:bodyPr/>
                    <a:lstStyle/>
                    <a:p>
                      <a:r>
                        <a:rPr lang="en-IN" sz="1400" b="1" dirty="0">
                          <a:solidFill>
                            <a:schemeClr val="tx1"/>
                          </a:solidFill>
                          <a:latin typeface="+mn-lt"/>
                        </a:rPr>
                        <a:t>Type of Lipid</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IN"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IN"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IN"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IN" sz="100" b="0" i="0" u="none" strike="noStrike" kern="0" cap="none" spc="0" normalizeH="0" baseline="0" noProof="0" dirty="0">
                          <a:ln>
                            <a:noFill/>
                          </a:ln>
                          <a:solidFill>
                            <a:schemeClr val="tx1"/>
                          </a:solidFill>
                          <a:effectLst/>
                          <a:uLnTx/>
                          <a:uFillTx/>
                          <a:latin typeface="+mn-lt"/>
                          <a:ea typeface="+mn-ea"/>
                          <a:cs typeface="+mn-cs"/>
                          <a:sym typeface="Arial"/>
                        </a:rPr>
                        <a:t>blank</a:t>
                      </a:r>
                      <a:endParaRPr lang="en-IN" sz="100" dirty="0">
                        <a:solidFill>
                          <a:schemeClr val="tx1"/>
                        </a:solidFill>
                        <a:latin typeface="+mn-lt"/>
                      </a:endParaRP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095312"/>
                  </a:ext>
                </a:extLst>
              </a:tr>
              <a:tr h="325844">
                <a:tc>
                  <a:txBody>
                    <a:bodyPr/>
                    <a:lstStyle/>
                    <a:p>
                      <a:r>
                        <a:rPr lang="en-IN" sz="1400" dirty="0">
                          <a:solidFill>
                            <a:schemeClr val="tx1"/>
                          </a:solidFill>
                          <a:latin typeface="+mn-lt"/>
                        </a:rPr>
                        <a:t>Triacylglycerols</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86</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55</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6</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4</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2191309"/>
                  </a:ext>
                </a:extLst>
              </a:tr>
              <a:tr h="325844">
                <a:tc>
                  <a:txBody>
                    <a:bodyPr/>
                    <a:lstStyle/>
                    <a:p>
                      <a:r>
                        <a:rPr lang="en-IN" sz="1400" dirty="0">
                          <a:solidFill>
                            <a:schemeClr val="tx1"/>
                          </a:solidFill>
                          <a:latin typeface="+mn-lt"/>
                        </a:rPr>
                        <a:t>Phospholipids</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7</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18</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22</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24</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6670312"/>
                  </a:ext>
                </a:extLst>
              </a:tr>
              <a:tr h="325844">
                <a:tc>
                  <a:txBody>
                    <a:bodyPr/>
                    <a:lstStyle/>
                    <a:p>
                      <a:r>
                        <a:rPr lang="en-IN" sz="1400" dirty="0">
                          <a:solidFill>
                            <a:schemeClr val="tx1"/>
                          </a:solidFill>
                          <a:latin typeface="+mn-lt"/>
                        </a:rPr>
                        <a:t>Cholesterol</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2</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7</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8</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2</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0307990"/>
                  </a:ext>
                </a:extLst>
              </a:tr>
              <a:tr h="325844">
                <a:tc>
                  <a:txBody>
                    <a:bodyPr/>
                    <a:lstStyle/>
                    <a:p>
                      <a:r>
                        <a:rPr lang="en-IN" sz="1400" dirty="0">
                          <a:solidFill>
                            <a:schemeClr val="tx1"/>
                          </a:solidFill>
                          <a:latin typeface="+mn-lt"/>
                        </a:rPr>
                        <a:t>Cholesteryl esters</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3</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12</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42</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15</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2824448"/>
                  </a:ext>
                </a:extLst>
              </a:tr>
              <a:tr h="325844">
                <a:tc>
                  <a:txBody>
                    <a:bodyPr/>
                    <a:lstStyle/>
                    <a:p>
                      <a:r>
                        <a:rPr lang="en-IN" sz="1400" dirty="0">
                          <a:solidFill>
                            <a:schemeClr val="tx1"/>
                          </a:solidFill>
                          <a:latin typeface="+mn-lt"/>
                        </a:rPr>
                        <a:t>Protein</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2</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8</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22</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400" dirty="0">
                          <a:solidFill>
                            <a:schemeClr val="tx1"/>
                          </a:solidFill>
                          <a:latin typeface="+mn-lt"/>
                        </a:rPr>
                        <a:t>55</a:t>
                      </a:r>
                    </a:p>
                  </a:txBody>
                  <a:tcPr marT="40172" marB="40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7330459"/>
                  </a:ext>
                </a:extLst>
              </a:tr>
            </a:tbl>
          </a:graphicData>
        </a:graphic>
      </p:graphicFrame>
    </p:spTree>
    <p:extLst>
      <p:ext uri="{BB962C8B-B14F-4D97-AF65-F5344CB8AC3E}">
        <p14:creationId xmlns:p14="http://schemas.microsoft.com/office/powerpoint/2010/main" val="42083183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17723-CA42-4A13-8203-DE582D8025FE}"/>
              </a:ext>
            </a:extLst>
          </p:cNvPr>
          <p:cNvSpPr>
            <a:spLocks noGrp="1"/>
          </p:cNvSpPr>
          <p:nvPr>
            <p:ph type="title"/>
          </p:nvPr>
        </p:nvSpPr>
        <p:spPr>
          <a:xfrm>
            <a:off x="457200" y="215371"/>
            <a:ext cx="8367486" cy="1097279"/>
          </a:xfrm>
        </p:spPr>
        <p:txBody>
          <a:bodyPr/>
          <a:lstStyle/>
          <a:p>
            <a:r>
              <a:rPr lang="en-US" dirty="0"/>
              <a:t>Transport of Lipoproteins in the Body</a:t>
            </a:r>
            <a:endParaRPr lang="en-IN" dirty="0"/>
          </a:p>
        </p:txBody>
      </p:sp>
      <p:sp>
        <p:nvSpPr>
          <p:cNvPr id="3" name="Content Placeholder 2">
            <a:extLst>
              <a:ext uri="{FF2B5EF4-FFF2-40B4-BE49-F238E27FC236}">
                <a16:creationId xmlns:a16="http://schemas.microsoft.com/office/drawing/2014/main" id="{54EA1DDF-9BB4-4B01-B5FF-69DD98003226}"/>
              </a:ext>
            </a:extLst>
          </p:cNvPr>
          <p:cNvSpPr>
            <a:spLocks noGrp="1"/>
          </p:cNvSpPr>
          <p:nvPr>
            <p:ph sz="quarter" idx="13"/>
          </p:nvPr>
        </p:nvSpPr>
        <p:spPr>
          <a:xfrm>
            <a:off x="457200" y="1556327"/>
            <a:ext cx="8229600" cy="780473"/>
          </a:xfrm>
        </p:spPr>
        <p:txBody>
          <a:bodyPr/>
          <a:lstStyle/>
          <a:p>
            <a:pPr marL="432" indent="0">
              <a:buNone/>
            </a:pPr>
            <a:r>
              <a:rPr lang="en-US" sz="2400" dirty="0"/>
              <a:t>Lipoproteins such as H</a:t>
            </a:r>
            <a:r>
              <a:rPr lang="en-US" sz="100" dirty="0"/>
              <a:t> </a:t>
            </a:r>
            <a:r>
              <a:rPr lang="en-US" sz="2400" dirty="0"/>
              <a:t>D</a:t>
            </a:r>
            <a:r>
              <a:rPr lang="en-US" sz="100" dirty="0"/>
              <a:t> </a:t>
            </a:r>
            <a:r>
              <a:rPr lang="en-US" sz="2400" dirty="0"/>
              <a:t>Ls and L</a:t>
            </a:r>
            <a:r>
              <a:rPr lang="en-US" sz="100" dirty="0"/>
              <a:t> </a:t>
            </a:r>
            <a:r>
              <a:rPr lang="en-US" sz="2400" dirty="0"/>
              <a:t>D</a:t>
            </a:r>
            <a:r>
              <a:rPr lang="en-US" sz="100" dirty="0"/>
              <a:t> </a:t>
            </a:r>
            <a:r>
              <a:rPr lang="en-US" sz="2400" dirty="0"/>
              <a:t>Ls transport nonpolar lipids and cholesterol to cells and the liver.</a:t>
            </a:r>
            <a:endParaRPr lang="en-IN" sz="2400" dirty="0"/>
          </a:p>
        </p:txBody>
      </p:sp>
      <p:pic>
        <p:nvPicPr>
          <p:cNvPr id="5" name="Content Placeholder 4" descr="L D L is transported from the liver back to muscles and to arteries. Bile salts are transported from the gallbladder, attached to the liver, to the intestines.">
            <a:extLst>
              <a:ext uri="{FF2B5EF4-FFF2-40B4-BE49-F238E27FC236}">
                <a16:creationId xmlns:a16="http://schemas.microsoft.com/office/drawing/2014/main" id="{A12C4BEA-E0EC-42B7-8E65-5ABD34368D31}"/>
              </a:ext>
            </a:extLst>
          </p:cNvPr>
          <p:cNvPicPr>
            <a:picLocks noGrp="1" noChangeAspect="1"/>
          </p:cNvPicPr>
          <p:nvPr>
            <p:ph sz="quarter" idx="14"/>
          </p:nvPr>
        </p:nvPicPr>
        <p:blipFill>
          <a:blip r:embed="rId2"/>
          <a:stretch>
            <a:fillRect/>
          </a:stretch>
        </p:blipFill>
        <p:spPr>
          <a:xfrm>
            <a:off x="1512008" y="2554078"/>
            <a:ext cx="6119982" cy="3390165"/>
          </a:xfrm>
          <a:prstGeom prst="rect">
            <a:avLst/>
          </a:prstGeom>
        </p:spPr>
      </p:pic>
    </p:spTree>
    <p:extLst>
      <p:ext uri="{BB962C8B-B14F-4D97-AF65-F5344CB8AC3E}">
        <p14:creationId xmlns:p14="http://schemas.microsoft.com/office/powerpoint/2010/main" val="3647297179"/>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Props1.xml><?xml version="1.0" encoding="utf-8"?>
<ds:datastoreItem xmlns:ds="http://schemas.openxmlformats.org/officeDocument/2006/customXml" ds:itemID="{4BA5ED48-16BA-47D3-BAA8-F9815CB1FF68}">
  <ds:schemaRefs>
    <ds:schemaRef ds:uri="http://schemas.microsoft.com/sharepoint/v3/contenttype/forms"/>
  </ds:schemaRefs>
</ds:datastoreItem>
</file>

<file path=customXml/itemProps2.xml><?xml version="1.0" encoding="utf-8"?>
<ds:datastoreItem xmlns:ds="http://schemas.openxmlformats.org/officeDocument/2006/customXml" ds:itemID="{FEFA61D8-6D3E-4490-92A5-339959246F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7CFDAE-9D71-4493-94DC-0DA17F3F171A}">
  <ds:schemaRefs>
    <ds:schemaRef ds:uri="http://www.w3.org/XML/1998/namespace"/>
    <ds:schemaRef ds:uri="http://schemas.microsoft.com/office/2006/documentManagement/types"/>
    <ds:schemaRef ds:uri="http://purl.org/dc/elements/1.1/"/>
    <ds:schemaRef ds:uri="http://purl.org/dc/terms/"/>
    <ds:schemaRef ds:uri="http://schemas.microsoft.com/office/infopath/2007/PartnerControls"/>
    <ds:schemaRef ds:uri="7c1bd8dc-4e40-424f-a15f-9ffcd522197f"/>
    <ds:schemaRef ds:uri="http://schemas.openxmlformats.org/package/2006/metadata/core-properties"/>
    <ds:schemaRef ds:uri="6125ffc9-2c56-435e-8267-1393444907b2"/>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35634</TotalTime>
  <Words>11229</Words>
  <Application>Microsoft Office PowerPoint</Application>
  <PresentationFormat>On-screen Show (4:3)</PresentationFormat>
  <Paragraphs>866</Paragraphs>
  <Slides>115</Slides>
  <Notes>44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115</vt:i4>
      </vt:variant>
    </vt:vector>
  </HeadingPairs>
  <TitlesOfParts>
    <vt:vector size="124" baseType="lpstr">
      <vt:lpstr>ＭＳ Ｐゴシック</vt:lpstr>
      <vt:lpstr>Arial</vt:lpstr>
      <vt:lpstr>Noto Sans Symbols</vt:lpstr>
      <vt:lpstr>Times</vt:lpstr>
      <vt:lpstr>Times New Roman</vt:lpstr>
      <vt:lpstr>Verdana</vt:lpstr>
      <vt:lpstr>508 Lecture</vt:lpstr>
      <vt:lpstr>2_508 Lecture</vt:lpstr>
      <vt:lpstr>Equation</vt:lpstr>
      <vt:lpstr>Chemistry: An Introduction to General, Organic, and Biological Chemistry</vt:lpstr>
      <vt:lpstr>Lipids</vt:lpstr>
      <vt:lpstr>15.1 Lipids</vt:lpstr>
      <vt:lpstr>Types of Lipids</vt:lpstr>
      <vt:lpstr>General Structure of Lipids</vt:lpstr>
      <vt:lpstr>Learning Check 1</vt:lpstr>
      <vt:lpstr>Solution 1</vt:lpstr>
      <vt:lpstr>Learning Check 2</vt:lpstr>
      <vt:lpstr>Solution 2</vt:lpstr>
      <vt:lpstr>15.2 Fatty Acids</vt:lpstr>
      <vt:lpstr>Fatty Acids</vt:lpstr>
      <vt:lpstr>Drawing Fatty Acids</vt:lpstr>
      <vt:lpstr>Saturated Fatty Acids</vt:lpstr>
      <vt:lpstr>Monounsaturated Fatty Acids</vt:lpstr>
      <vt:lpstr>Polyunsaturated Fatty Acids</vt:lpstr>
      <vt:lpstr>Cis and Trans Unsaturated Fatty Acids</vt:lpstr>
      <vt:lpstr>Essential Fatty Acids</vt:lpstr>
      <vt:lpstr>Properties of Saturated Fatty Acids (1 of 2)</vt:lpstr>
      <vt:lpstr>Properties of Saturated Fatty Acids (2 of 2)</vt:lpstr>
      <vt:lpstr>Learning Check 1</vt:lpstr>
      <vt:lpstr>Solution 2 (1 of 2)</vt:lpstr>
      <vt:lpstr>Solution 2 (2 of 2)</vt:lpstr>
      <vt:lpstr>Prostaglandins (1 of 2)</vt:lpstr>
      <vt:lpstr>Prostaglandins (2 of 2)</vt:lpstr>
      <vt:lpstr>Prostaglandins: N S A I Ds</vt:lpstr>
      <vt:lpstr>Chemistry Link to Health: Omega-3 Fatty Acids in Fish Oils (1 of 4)</vt:lpstr>
      <vt:lpstr>Chemistry Link to Health: Omega-3 Fatty Acids in Fish Oils (2 of 4)</vt:lpstr>
      <vt:lpstr>Chemistry Link to Health: Omega-3 Fatty Acids in Fish Oils (3 of 4)</vt:lpstr>
      <vt:lpstr>Chemistry Link to Health: Omega-3 Fatty Acids in Fish Oils (4 of 4)</vt:lpstr>
      <vt:lpstr>Learning Check 2</vt:lpstr>
      <vt:lpstr>Solution 2</vt:lpstr>
      <vt:lpstr>15.3 Waxes and Triacylglycerols</vt:lpstr>
      <vt:lpstr>Waxes</vt:lpstr>
      <vt:lpstr>Typical Waxes</vt:lpstr>
      <vt:lpstr>Triacylglycerols</vt:lpstr>
      <vt:lpstr>Triacylglycerol: Glyceryl Tristearate</vt:lpstr>
      <vt:lpstr>Mixed Triacylglycerols</vt:lpstr>
      <vt:lpstr>Triacylglycerols: Energy Storage (1 of 2)</vt:lpstr>
      <vt:lpstr>Triacylglycerols: Energy Storage (2 of 2)</vt:lpstr>
      <vt:lpstr>Learning Check 1</vt:lpstr>
      <vt:lpstr>Solution 1</vt:lpstr>
      <vt:lpstr>Drawing the Structure of a Triacylglycerol (1 of 2)</vt:lpstr>
      <vt:lpstr>Drawing the Structure of a Triacylglycerol (2 of 2)</vt:lpstr>
      <vt:lpstr>Learning Check</vt:lpstr>
      <vt:lpstr>Solution</vt:lpstr>
      <vt:lpstr>Melting Points of Fats and Oils</vt:lpstr>
      <vt:lpstr>Oils with Unsaturated Fatty Acids</vt:lpstr>
      <vt:lpstr>Saturated and Unsaturated Melting Points</vt:lpstr>
      <vt:lpstr>Percent Saturated and Unsaturated Fatty Acids in Fats and Oils</vt:lpstr>
      <vt:lpstr>15.4 Chemical Properties of Triacylglycerols</vt:lpstr>
      <vt:lpstr>Triacylglycerols: Hydrogenation</vt:lpstr>
      <vt:lpstr>Hydrogenation Reactions (1 of 2)</vt:lpstr>
      <vt:lpstr>Hydrogenation Reactions (2 of 2)</vt:lpstr>
      <vt:lpstr>Learning Check 1</vt:lpstr>
      <vt:lpstr>Solution 1</vt:lpstr>
      <vt:lpstr>Chemistry Link to Health: Trans Fatty Acids</vt:lpstr>
      <vt:lpstr>Hydrogenation: Trans Fatty Acids (1 of 2)</vt:lpstr>
      <vt:lpstr>Hydrogenation: Trans Fatty Acids (2 of 2)</vt:lpstr>
      <vt:lpstr>Trans Fatty Acids in Foods</vt:lpstr>
      <vt:lpstr>Learning Check 2</vt:lpstr>
      <vt:lpstr>Solution 2</vt:lpstr>
      <vt:lpstr>Learning Check 3</vt:lpstr>
      <vt:lpstr>Solution 3</vt:lpstr>
      <vt:lpstr>Hydrolysis</vt:lpstr>
      <vt:lpstr>Saponification and Soap (1 of 2)</vt:lpstr>
      <vt:lpstr>Saponification and Soap (2 of 2)</vt:lpstr>
      <vt:lpstr>Organic and Lipid Reactions</vt:lpstr>
      <vt:lpstr>Learning Check 4</vt:lpstr>
      <vt:lpstr>Solution 4</vt:lpstr>
      <vt:lpstr>15.5 Phospholipids</vt:lpstr>
      <vt:lpstr>Glycerophospholipids</vt:lpstr>
      <vt:lpstr>Sphingomyelin</vt:lpstr>
      <vt:lpstr>Amino Alcohols</vt:lpstr>
      <vt:lpstr>Lecithin and Cephalin</vt:lpstr>
      <vt:lpstr>Structure and Polarity of a Glycerophospholipid (1 of 2)</vt:lpstr>
      <vt:lpstr>Structure and Polarity of a Glycerophospholipid (2 of 2)</vt:lpstr>
      <vt:lpstr>Glycerophospholipid: Snake Venom</vt:lpstr>
      <vt:lpstr>Learning Check 1</vt:lpstr>
      <vt:lpstr>Solution 1</vt:lpstr>
      <vt:lpstr>Learning Check 2</vt:lpstr>
      <vt:lpstr>Solution 2</vt:lpstr>
      <vt:lpstr>Sphingomyelin (1 of 2)</vt:lpstr>
      <vt:lpstr>Sphingomyelin (2 of 2)</vt:lpstr>
      <vt:lpstr>Learning Check 3</vt:lpstr>
      <vt:lpstr>Solution 3</vt:lpstr>
      <vt:lpstr>15.6 Steroids: Cholesterol, Bile Salts, and Steroid Hormones</vt:lpstr>
      <vt:lpstr>Steroid Nucleus</vt:lpstr>
      <vt:lpstr>Cholesterol</vt:lpstr>
      <vt:lpstr>Cholesterol in the Body</vt:lpstr>
      <vt:lpstr>Cholesterol in Foods (1 of 2)</vt:lpstr>
      <vt:lpstr>Cholesterol in Foods (2 of 2)</vt:lpstr>
      <vt:lpstr>Learning Check 1</vt:lpstr>
      <vt:lpstr>Solution 1</vt:lpstr>
      <vt:lpstr>Bile Salts (1 of 2)</vt:lpstr>
      <vt:lpstr>Bile Salts (2 of 2)</vt:lpstr>
      <vt:lpstr>Lipoproteins: Lipid Transport</vt:lpstr>
      <vt:lpstr>Lipoproteins</vt:lpstr>
      <vt:lpstr>Types of Lipoproteins</vt:lpstr>
      <vt:lpstr>Transport of Lipoproteins in the Body</vt:lpstr>
      <vt:lpstr>Steroid Hormones</vt:lpstr>
      <vt:lpstr>Structures of Steroid Hormones</vt:lpstr>
      <vt:lpstr>Chemistry Link to Health: Anabolic Steroids</vt:lpstr>
      <vt:lpstr>Adrenal Corticosteroids (1 of 2)</vt:lpstr>
      <vt:lpstr>Adrenal Corticosteroids (2 of 2)</vt:lpstr>
      <vt:lpstr>Learning Check 2</vt:lpstr>
      <vt:lpstr>Solution 2</vt:lpstr>
      <vt:lpstr>15.7 Cell Membranes</vt:lpstr>
      <vt:lpstr>Cell Membranes</vt:lpstr>
      <vt:lpstr>Fluid Mosaic Model: Cell Membrane (1 of 2)</vt:lpstr>
      <vt:lpstr>Fluid Mosaic Model: Cell Membrane (2 of 2)</vt:lpstr>
      <vt:lpstr>Transport through Cell Membranes</vt:lpstr>
      <vt:lpstr>Transport Pathways through Cell Membranes</vt:lpstr>
      <vt:lpstr>Study Check 1</vt:lpstr>
      <vt:lpstr>Solution 1</vt:lpstr>
      <vt:lpstr>Lipids—Concept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dc:description>
  <cp:lastModifiedBy>Mascotti, David P.</cp:lastModifiedBy>
  <cp:revision>549</cp:revision>
  <dcterms:modified xsi:type="dcterms:W3CDTF">2025-04-07T15:54:10Z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4921700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